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258" r:id="rId3"/>
    <p:sldId id="259" r:id="rId4"/>
    <p:sldId id="261" r:id="rId5"/>
    <p:sldId id="260" r:id="rId6"/>
    <p:sldId id="285" r:id="rId7"/>
    <p:sldId id="286" r:id="rId8"/>
    <p:sldId id="292" r:id="rId9"/>
    <p:sldId id="293" r:id="rId10"/>
    <p:sldId id="294" r:id="rId11"/>
    <p:sldId id="296" r:id="rId12"/>
    <p:sldId id="295" r:id="rId13"/>
    <p:sldId id="287" r:id="rId14"/>
    <p:sldId id="284"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Oswald" panose="00000500000000000000" pitchFamily="2" charset="0"/>
      <p:regular r:id="rId21"/>
      <p:bold r:id="rId22"/>
    </p:embeddedFont>
    <p:embeddedFont>
      <p:font typeface="Roboto Condensed"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BF66B-BF0D-49A5-ABA2-E6C1EFEF6E1B}">
  <a:tblStyle styleId="{B46BF66B-BF0D-49A5-ABA2-E6C1EFEF6E1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88" autoAdjust="0"/>
  </p:normalViewPr>
  <p:slideViewPr>
    <p:cSldViewPr snapToGrid="0">
      <p:cViewPr varScale="1">
        <p:scale>
          <a:sx n="113" d="100"/>
          <a:sy n="113" d="100"/>
        </p:scale>
        <p:origin x="51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234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47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62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96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5a98d20e4_1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5a98d20e4_1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76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58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71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05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185857"/>
            <a:ext cx="3534604" cy="3432788"/>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6" name="Google Shape;16;p2"/>
          <p:cNvGrpSpPr/>
          <p:nvPr/>
        </p:nvGrpSpPr>
        <p:grpSpPr>
          <a:xfrm>
            <a:off x="-22" y="-324543"/>
            <a:ext cx="3068579" cy="1910876"/>
            <a:chOff x="-32" y="-215963"/>
            <a:chExt cx="2163561" cy="1347300"/>
          </a:xfrm>
        </p:grpSpPr>
        <p:sp>
          <p:nvSpPr>
            <p:cNvPr id="17" name="Google Shape;17;p2"/>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9900"/>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172200" y="2656118"/>
            <a:ext cx="2971754" cy="288615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208606" flipH="1">
              <a:off x="7481789" y="4276913"/>
              <a:ext cx="408796" cy="1016449"/>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30" name="Google Shape;30;p3"/>
          <p:cNvGrpSpPr/>
          <p:nvPr/>
        </p:nvGrpSpPr>
        <p:grpSpPr>
          <a:xfrm>
            <a:off x="-32" y="-228027"/>
            <a:ext cx="2163561" cy="1347300"/>
            <a:chOff x="-32" y="-215963"/>
            <a:chExt cx="2163561" cy="1347300"/>
          </a:xfrm>
        </p:grpSpPr>
        <p:sp>
          <p:nvSpPr>
            <p:cNvPr id="31" name="Google Shape;31;p3"/>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591371" flipH="1">
              <a:off x="239463" y="-151890"/>
              <a:ext cx="434754" cy="1080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grpSp>
        <p:nvGrpSpPr>
          <p:cNvPr id="41" name="Google Shape;41;p4"/>
          <p:cNvGrpSpPr/>
          <p:nvPr/>
        </p:nvGrpSpPr>
        <p:grpSpPr>
          <a:xfrm>
            <a:off x="5609666" y="2185857"/>
            <a:ext cx="3534604" cy="3432788"/>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9208678" flipH="1">
              <a:off x="6287617" y="4657701"/>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7" name="Google Shape;47;p4"/>
          <p:cNvGrpSpPr/>
          <p:nvPr/>
        </p:nvGrpSpPr>
        <p:grpSpPr>
          <a:xfrm>
            <a:off x="-22" y="-324543"/>
            <a:ext cx="3068579" cy="1910876"/>
            <a:chOff x="-32" y="-215963"/>
            <a:chExt cx="2163561" cy="1347300"/>
          </a:xfrm>
        </p:grpSpPr>
        <p:sp>
          <p:nvSpPr>
            <p:cNvPr id="48" name="Google Shape;48;p4"/>
            <p:cNvSpPr/>
            <p:nvPr/>
          </p:nvSpPr>
          <p:spPr>
            <a:xfrm rot="-1591408" flipH="1">
              <a:off x="1362169" y="-63166"/>
              <a:ext cx="205103" cy="509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6172200" y="2656118"/>
            <a:ext cx="2971754" cy="288615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61" name="Google Shape;61;p5"/>
          <p:cNvGrpSpPr/>
          <p:nvPr/>
        </p:nvGrpSpPr>
        <p:grpSpPr>
          <a:xfrm>
            <a:off x="-32" y="-228027"/>
            <a:ext cx="2163561" cy="1347300"/>
            <a:chOff x="-32" y="-215963"/>
            <a:chExt cx="2163561" cy="1347300"/>
          </a:xfrm>
        </p:grpSpPr>
        <p:sp>
          <p:nvSpPr>
            <p:cNvPr id="62" name="Google Shape;62;p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2656118"/>
            <a:ext cx="2971754" cy="288615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42" name="Google Shape;142;p10"/>
          <p:cNvGrpSpPr/>
          <p:nvPr/>
        </p:nvGrpSpPr>
        <p:grpSpPr>
          <a:xfrm>
            <a:off x="-32" y="-228027"/>
            <a:ext cx="2163561" cy="13473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8" name="Google Shape;148;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2656118"/>
            <a:ext cx="2971754" cy="288615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228027"/>
            <a:ext cx="2163561" cy="13473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660398" y="2040863"/>
            <a:ext cx="7823201"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solidFill>
                  <a:srgbClr val="FFFF00"/>
                </a:solidFill>
              </a:rPr>
              <a:t>XÂY DỰNG KẾ HOẠCH BÀI DẠY STEM</a:t>
            </a:r>
            <a:br>
              <a:rPr lang="en" sz="3200" dirty="0">
                <a:solidFill>
                  <a:srgbClr val="FFFF00"/>
                </a:solidFill>
              </a:rPr>
            </a:br>
            <a:r>
              <a:rPr lang="en" sz="3200" dirty="0">
                <a:solidFill>
                  <a:srgbClr val="FFFF00"/>
                </a:solidFill>
              </a:rPr>
              <a:t>DỰA TRÊN KẾ HOẠCH GIÁO DỤC NHÀ TRƯỜNG</a:t>
            </a:r>
            <a:endParaRPr sz="3200" dirty="0">
              <a:solidFill>
                <a:srgbClr val="FFFF00"/>
              </a:solidFill>
            </a:endParaRPr>
          </a:p>
        </p:txBody>
      </p:sp>
      <p:sp>
        <p:nvSpPr>
          <p:cNvPr id="2" name="Google Shape;167;p12">
            <a:extLst>
              <a:ext uri="{FF2B5EF4-FFF2-40B4-BE49-F238E27FC236}">
                <a16:creationId xmlns:a16="http://schemas.microsoft.com/office/drawing/2014/main" id="{261078A4-3B0E-4875-10D1-544A6706D16C}"/>
              </a:ext>
            </a:extLst>
          </p:cNvPr>
          <p:cNvSpPr txBox="1">
            <a:spLocks/>
          </p:cNvSpPr>
          <p:nvPr/>
        </p:nvSpPr>
        <p:spPr>
          <a:xfrm>
            <a:off x="861570" y="413173"/>
            <a:ext cx="7420855" cy="99892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1pPr>
            <a:lvl2pPr marR="0" lvl="1"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2pPr>
            <a:lvl3pPr marR="0" lvl="2"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3pPr>
            <a:lvl4pPr marR="0" lvl="3"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4pPr>
            <a:lvl5pPr marR="0" lvl="4"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5pPr>
            <a:lvl6pPr marR="0" lvl="5"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6pPr>
            <a:lvl7pPr marR="0" lvl="6"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7pPr>
            <a:lvl8pPr marR="0" lvl="7"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8pPr>
            <a:lvl9pPr marR="0" lvl="8"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9pPr>
          </a:lstStyle>
          <a:p>
            <a:pPr algn="ctr"/>
            <a:r>
              <a:rPr lang="en-US" sz="2400" dirty="0">
                <a:solidFill>
                  <a:schemeClr val="accent2">
                    <a:lumMod val="40000"/>
                    <a:lumOff val="60000"/>
                  </a:schemeClr>
                </a:solidFill>
              </a:rPr>
              <a:t>ỦY BAN NHÂN DÂN QUẬN 3</a:t>
            </a:r>
          </a:p>
          <a:p>
            <a:pPr algn="ctr"/>
            <a:r>
              <a:rPr lang="en-US" sz="2400" dirty="0">
                <a:solidFill>
                  <a:schemeClr val="accent2">
                    <a:lumMod val="40000"/>
                    <a:lumOff val="60000"/>
                  </a:schemeClr>
                </a:solidFill>
              </a:rPr>
              <a:t>TRƯỜNG TIỂU HỌC MÊ LINH</a:t>
            </a:r>
          </a:p>
        </p:txBody>
      </p:sp>
      <p:sp>
        <p:nvSpPr>
          <p:cNvPr id="3" name="Google Shape;167;p12">
            <a:extLst>
              <a:ext uri="{FF2B5EF4-FFF2-40B4-BE49-F238E27FC236}">
                <a16:creationId xmlns:a16="http://schemas.microsoft.com/office/drawing/2014/main" id="{A0081ED1-7124-056C-B80B-705D621DE925}"/>
              </a:ext>
            </a:extLst>
          </p:cNvPr>
          <p:cNvSpPr txBox="1">
            <a:spLocks/>
          </p:cNvSpPr>
          <p:nvPr/>
        </p:nvSpPr>
        <p:spPr>
          <a:xfrm>
            <a:off x="861570" y="2735666"/>
            <a:ext cx="7420855"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1pPr>
            <a:lvl2pPr marR="0" lvl="1"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2pPr>
            <a:lvl3pPr marR="0" lvl="2"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3pPr>
            <a:lvl4pPr marR="0" lvl="3"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4pPr>
            <a:lvl5pPr marR="0" lvl="4"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5pPr>
            <a:lvl6pPr marR="0" lvl="5"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6pPr>
            <a:lvl7pPr marR="0" lvl="6"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7pPr>
            <a:lvl8pPr marR="0" lvl="7"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8pPr>
            <a:lvl9pPr marR="0" lvl="8"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9pPr>
          </a:lstStyle>
          <a:p>
            <a:pPr algn="ctr"/>
            <a:r>
              <a:rPr lang="en-US" sz="2800" dirty="0"/>
              <a:t>NĂM HỌC 2023-2024</a:t>
            </a:r>
          </a:p>
        </p:txBody>
      </p:sp>
      <p:pic>
        <p:nvPicPr>
          <p:cNvPr id="6" name="Picture 5">
            <a:extLst>
              <a:ext uri="{FF2B5EF4-FFF2-40B4-BE49-F238E27FC236}">
                <a16:creationId xmlns:a16="http://schemas.microsoft.com/office/drawing/2014/main" id="{D5FFBD1C-9099-432E-C8DF-CA24006B1119}"/>
              </a:ext>
            </a:extLst>
          </p:cNvPr>
          <p:cNvPicPr>
            <a:picLocks noChangeAspect="1"/>
          </p:cNvPicPr>
          <p:nvPr/>
        </p:nvPicPr>
        <p:blipFill>
          <a:blip r:embed="rId3"/>
          <a:stretch>
            <a:fillRect/>
          </a:stretch>
        </p:blipFill>
        <p:spPr>
          <a:xfrm>
            <a:off x="7245206" y="116852"/>
            <a:ext cx="1576933" cy="15766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768535" y="0"/>
            <a:ext cx="4108851"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dirty="0"/>
              <a:t>HOẠT ĐỘNG DẠY HỌC</a:t>
            </a:r>
            <a:endParaRPr sz="3600" dirty="0"/>
          </a:p>
        </p:txBody>
      </p:sp>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6;p16">
            <a:extLst>
              <a:ext uri="{FF2B5EF4-FFF2-40B4-BE49-F238E27FC236}">
                <a16:creationId xmlns:a16="http://schemas.microsoft.com/office/drawing/2014/main" id="{9D51D413-6B97-861A-6BA5-DF773607645D}"/>
              </a:ext>
            </a:extLst>
          </p:cNvPr>
          <p:cNvSpPr txBox="1">
            <a:spLocks/>
          </p:cNvSpPr>
          <p:nvPr/>
        </p:nvSpPr>
        <p:spPr>
          <a:xfrm>
            <a:off x="2703427" y="819900"/>
            <a:ext cx="6239066"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buFont typeface="Oswald"/>
              <a:buNone/>
            </a:pPr>
            <a:r>
              <a:rPr lang="en-US" dirty="0" err="1"/>
              <a:t>Xây</a:t>
            </a:r>
            <a:r>
              <a:rPr lang="en-US" dirty="0"/>
              <a:t> </a:t>
            </a:r>
            <a:r>
              <a:rPr lang="en-US" dirty="0" err="1"/>
              <a:t>dựng</a:t>
            </a:r>
            <a:r>
              <a:rPr lang="en-US" dirty="0"/>
              <a:t> </a:t>
            </a:r>
            <a:r>
              <a:rPr lang="en-US" dirty="0" err="1"/>
              <a:t>dựa</a:t>
            </a:r>
            <a:r>
              <a:rPr lang="en-US" dirty="0"/>
              <a:t> </a:t>
            </a:r>
            <a:r>
              <a:rPr lang="en-US" dirty="0" err="1"/>
              <a:t>trên</a:t>
            </a:r>
            <a:r>
              <a:rPr lang="en-US" dirty="0"/>
              <a:t> </a:t>
            </a:r>
            <a:r>
              <a:rPr lang="en-US" dirty="0" err="1"/>
              <a:t>phụ</a:t>
            </a:r>
            <a:r>
              <a:rPr lang="en-US" dirty="0"/>
              <a:t> </a:t>
            </a:r>
            <a:r>
              <a:rPr lang="en-US" dirty="0" err="1"/>
              <a:t>lục</a:t>
            </a:r>
            <a:r>
              <a:rPr lang="en-US" dirty="0"/>
              <a:t> 3 </a:t>
            </a:r>
          </a:p>
          <a:p>
            <a:pPr marL="0" indent="0">
              <a:buFont typeface="Oswald"/>
              <a:buNone/>
            </a:pPr>
            <a:r>
              <a:rPr lang="en-US" dirty="0" err="1"/>
              <a:t>đính</a:t>
            </a:r>
            <a:r>
              <a:rPr lang="en-US" dirty="0"/>
              <a:t> </a:t>
            </a:r>
            <a:r>
              <a:rPr lang="en-US" dirty="0" err="1"/>
              <a:t>kèm</a:t>
            </a:r>
            <a:r>
              <a:rPr lang="en-US" dirty="0"/>
              <a:t> </a:t>
            </a:r>
            <a:r>
              <a:rPr lang="en-US" dirty="0" err="1"/>
              <a:t>công</a:t>
            </a:r>
            <a:r>
              <a:rPr lang="en-US" dirty="0"/>
              <a:t> </a:t>
            </a:r>
            <a:r>
              <a:rPr lang="en-US" dirty="0" err="1"/>
              <a:t>văn</a:t>
            </a:r>
            <a:r>
              <a:rPr lang="en-US" dirty="0"/>
              <a:t> 2345/BGDĐT-GDTH</a:t>
            </a:r>
          </a:p>
        </p:txBody>
      </p:sp>
      <p:sp>
        <p:nvSpPr>
          <p:cNvPr id="5" name="Google Shape;196;p16">
            <a:extLst>
              <a:ext uri="{FF2B5EF4-FFF2-40B4-BE49-F238E27FC236}">
                <a16:creationId xmlns:a16="http://schemas.microsoft.com/office/drawing/2014/main" id="{BDA7EC7B-BCDD-63CE-45AC-B6B42EACAE40}"/>
              </a:ext>
            </a:extLst>
          </p:cNvPr>
          <p:cNvSpPr txBox="1">
            <a:spLocks/>
          </p:cNvSpPr>
          <p:nvPr/>
        </p:nvSpPr>
        <p:spPr>
          <a:xfrm>
            <a:off x="132947" y="1825740"/>
            <a:ext cx="8809546" cy="24346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lgn="just">
              <a:buFont typeface="Oswald"/>
              <a:buNone/>
            </a:pPr>
            <a:r>
              <a:rPr lang="vi-VN" dirty="0">
                <a:solidFill>
                  <a:schemeClr val="accent3"/>
                </a:solidFill>
              </a:rPr>
              <a:t>Hoạt động 2: Hình thành kiến thức mới (Nghiên cứu kiến thức nền)</a:t>
            </a:r>
          </a:p>
          <a:p>
            <a:pPr marL="0" indent="0" algn="just">
              <a:buFont typeface="Oswald"/>
              <a:buNone/>
            </a:pPr>
            <a:r>
              <a:rPr lang="vi-VN" sz="1800" dirty="0"/>
              <a:t>- Dựa trên nội dung làm việc nhóm ở hoạt động 1, cho học sinh thực hiện trả lời các câu hỏi sau:</a:t>
            </a:r>
          </a:p>
          <a:p>
            <a:pPr marL="0" indent="0" algn="just">
              <a:buFont typeface="Oswald"/>
              <a:buNone/>
            </a:pPr>
            <a:r>
              <a:rPr lang="vi-VN" sz="1800" dirty="0"/>
              <a:t>+ Các em cho </a:t>
            </a:r>
            <a:r>
              <a:rPr lang="en-US" sz="1800" dirty="0" err="1"/>
              <a:t>thầy</a:t>
            </a:r>
            <a:r>
              <a:rPr lang="vi-VN" sz="1800" dirty="0"/>
              <a:t> biết lồng đèn mà em chọn có dạng hình gì?</a:t>
            </a:r>
          </a:p>
          <a:p>
            <a:pPr marL="0" indent="0" algn="just">
              <a:buFont typeface="Oswald"/>
              <a:buNone/>
            </a:pPr>
            <a:r>
              <a:rPr lang="vi-VN" sz="1800" dirty="0"/>
              <a:t>+ Vật liệu mà em chọn có thể thay thế bằng các vật liệu khác được hay không?</a:t>
            </a:r>
            <a:endParaRPr lang="en-US" sz="1800" dirty="0"/>
          </a:p>
          <a:p>
            <a:pPr marL="0" indent="0" algn="just">
              <a:buFont typeface="Oswald"/>
              <a:buNone/>
            </a:pPr>
            <a:r>
              <a:rPr lang="en-US" sz="1800" dirty="0"/>
              <a:t>+ </a:t>
            </a:r>
            <a:r>
              <a:rPr lang="en-US" sz="1800" dirty="0" err="1"/>
              <a:t>Lồng</a:t>
            </a:r>
            <a:r>
              <a:rPr lang="en-US" sz="1800" dirty="0"/>
              <a:t> </a:t>
            </a:r>
            <a:r>
              <a:rPr lang="en-US" sz="1800" dirty="0" err="1"/>
              <a:t>đèn</a:t>
            </a:r>
            <a:r>
              <a:rPr lang="en-US" sz="1800" dirty="0"/>
              <a:t> </a:t>
            </a:r>
            <a:r>
              <a:rPr lang="en-US" sz="1800" dirty="0" err="1"/>
              <a:t>thường</a:t>
            </a:r>
            <a:r>
              <a:rPr lang="en-US" sz="1800" dirty="0"/>
              <a:t> </a:t>
            </a:r>
            <a:r>
              <a:rPr lang="en-US" sz="1800" dirty="0" err="1"/>
              <a:t>được</a:t>
            </a:r>
            <a:r>
              <a:rPr lang="en-US" sz="1800" dirty="0"/>
              <a:t> </a:t>
            </a:r>
            <a:r>
              <a:rPr lang="en-US" sz="1800" dirty="0" err="1"/>
              <a:t>trang</a:t>
            </a:r>
            <a:r>
              <a:rPr lang="en-US" sz="1800" dirty="0"/>
              <a:t> </a:t>
            </a:r>
            <a:r>
              <a:rPr lang="en-US" sz="1800" dirty="0" err="1"/>
              <a:t>trí</a:t>
            </a:r>
            <a:r>
              <a:rPr lang="en-US" sz="1800" dirty="0"/>
              <a:t> </a:t>
            </a:r>
            <a:r>
              <a:rPr lang="en-US" sz="1800" dirty="0" err="1"/>
              <a:t>bằng</a:t>
            </a:r>
            <a:r>
              <a:rPr lang="en-US" sz="1800" dirty="0"/>
              <a:t> </a:t>
            </a:r>
            <a:r>
              <a:rPr lang="en-US" sz="1800" dirty="0" err="1"/>
              <a:t>vật</a:t>
            </a:r>
            <a:r>
              <a:rPr lang="en-US" sz="1800" dirty="0"/>
              <a:t> </a:t>
            </a:r>
            <a:r>
              <a:rPr lang="en-US" sz="1800" dirty="0" err="1"/>
              <a:t>liệu</a:t>
            </a:r>
            <a:r>
              <a:rPr lang="en-US" sz="1800" dirty="0"/>
              <a:t> </a:t>
            </a:r>
            <a:r>
              <a:rPr lang="en-US" sz="1800" dirty="0" err="1"/>
              <a:t>gì</a:t>
            </a:r>
            <a:r>
              <a:rPr lang="en-US" sz="1800" dirty="0"/>
              <a:t>?</a:t>
            </a:r>
            <a:endParaRPr lang="vi-VN" sz="1800" dirty="0"/>
          </a:p>
          <a:p>
            <a:pPr marL="0" indent="0" algn="just">
              <a:buFont typeface="Oswald"/>
              <a:buNone/>
            </a:pPr>
            <a:r>
              <a:rPr lang="vi-VN" sz="1800" dirty="0"/>
              <a:t>- Hướng dẫn học sinh cách thực hiện lồng đèn.</a:t>
            </a:r>
          </a:p>
        </p:txBody>
      </p:sp>
    </p:spTree>
    <p:extLst>
      <p:ext uri="{BB962C8B-B14F-4D97-AF65-F5344CB8AC3E}">
        <p14:creationId xmlns:p14="http://schemas.microsoft.com/office/powerpoint/2010/main" val="99994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768535" y="0"/>
            <a:ext cx="4108851"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dirty="0"/>
              <a:t>HOẠT ĐỘNG DẠY HỌC</a:t>
            </a:r>
            <a:endParaRPr sz="3600" dirty="0"/>
          </a:p>
        </p:txBody>
      </p:sp>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6;p16">
            <a:extLst>
              <a:ext uri="{FF2B5EF4-FFF2-40B4-BE49-F238E27FC236}">
                <a16:creationId xmlns:a16="http://schemas.microsoft.com/office/drawing/2014/main" id="{9D51D413-6B97-861A-6BA5-DF773607645D}"/>
              </a:ext>
            </a:extLst>
          </p:cNvPr>
          <p:cNvSpPr txBox="1">
            <a:spLocks/>
          </p:cNvSpPr>
          <p:nvPr/>
        </p:nvSpPr>
        <p:spPr>
          <a:xfrm>
            <a:off x="2703427" y="819900"/>
            <a:ext cx="6239066"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buFont typeface="Oswald"/>
              <a:buNone/>
            </a:pPr>
            <a:r>
              <a:rPr lang="en-US" dirty="0" err="1"/>
              <a:t>Xây</a:t>
            </a:r>
            <a:r>
              <a:rPr lang="en-US" dirty="0"/>
              <a:t> </a:t>
            </a:r>
            <a:r>
              <a:rPr lang="en-US" dirty="0" err="1"/>
              <a:t>dựng</a:t>
            </a:r>
            <a:r>
              <a:rPr lang="en-US" dirty="0"/>
              <a:t> </a:t>
            </a:r>
            <a:r>
              <a:rPr lang="en-US" dirty="0" err="1"/>
              <a:t>dựa</a:t>
            </a:r>
            <a:r>
              <a:rPr lang="en-US" dirty="0"/>
              <a:t> </a:t>
            </a:r>
            <a:r>
              <a:rPr lang="en-US" dirty="0" err="1"/>
              <a:t>trên</a:t>
            </a:r>
            <a:r>
              <a:rPr lang="en-US" dirty="0"/>
              <a:t> </a:t>
            </a:r>
            <a:r>
              <a:rPr lang="en-US" dirty="0" err="1"/>
              <a:t>phụ</a:t>
            </a:r>
            <a:r>
              <a:rPr lang="en-US" dirty="0"/>
              <a:t> </a:t>
            </a:r>
            <a:r>
              <a:rPr lang="en-US" dirty="0" err="1"/>
              <a:t>lục</a:t>
            </a:r>
            <a:r>
              <a:rPr lang="en-US" dirty="0"/>
              <a:t> 3 </a:t>
            </a:r>
          </a:p>
          <a:p>
            <a:pPr marL="0" indent="0">
              <a:buFont typeface="Oswald"/>
              <a:buNone/>
            </a:pPr>
            <a:r>
              <a:rPr lang="en-US" dirty="0" err="1"/>
              <a:t>đính</a:t>
            </a:r>
            <a:r>
              <a:rPr lang="en-US" dirty="0"/>
              <a:t> </a:t>
            </a:r>
            <a:r>
              <a:rPr lang="en-US" dirty="0" err="1"/>
              <a:t>kèm</a:t>
            </a:r>
            <a:r>
              <a:rPr lang="en-US" dirty="0"/>
              <a:t> </a:t>
            </a:r>
            <a:r>
              <a:rPr lang="en-US" dirty="0" err="1"/>
              <a:t>công</a:t>
            </a:r>
            <a:r>
              <a:rPr lang="en-US" dirty="0"/>
              <a:t> </a:t>
            </a:r>
            <a:r>
              <a:rPr lang="en-US" dirty="0" err="1"/>
              <a:t>văn</a:t>
            </a:r>
            <a:r>
              <a:rPr lang="en-US" dirty="0"/>
              <a:t> 2345/BGDĐT-GDTH</a:t>
            </a:r>
          </a:p>
        </p:txBody>
      </p:sp>
      <p:sp>
        <p:nvSpPr>
          <p:cNvPr id="5" name="Google Shape;196;p16">
            <a:extLst>
              <a:ext uri="{FF2B5EF4-FFF2-40B4-BE49-F238E27FC236}">
                <a16:creationId xmlns:a16="http://schemas.microsoft.com/office/drawing/2014/main" id="{BDA7EC7B-BCDD-63CE-45AC-B6B42EACAE40}"/>
              </a:ext>
            </a:extLst>
          </p:cNvPr>
          <p:cNvSpPr txBox="1">
            <a:spLocks/>
          </p:cNvSpPr>
          <p:nvPr/>
        </p:nvSpPr>
        <p:spPr>
          <a:xfrm>
            <a:off x="132947" y="1825739"/>
            <a:ext cx="8809546" cy="29155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lgn="just">
              <a:buFont typeface="Oswald"/>
              <a:buNone/>
            </a:pPr>
            <a:r>
              <a:rPr lang="vi-VN" dirty="0">
                <a:solidFill>
                  <a:schemeClr val="accent3"/>
                </a:solidFill>
              </a:rPr>
              <a:t>Hoạt động 3: Luyện tập và vận dụng</a:t>
            </a:r>
          </a:p>
          <a:p>
            <a:pPr marL="0" indent="0" algn="just">
              <a:buFont typeface="Oswald"/>
              <a:buNone/>
            </a:pPr>
            <a:r>
              <a:rPr lang="vi-VN" sz="1800" dirty="0"/>
              <a:t>a) Đề xuất và lựa chọn giải pháp</a:t>
            </a:r>
          </a:p>
          <a:p>
            <a:pPr marL="0" indent="0" algn="just">
              <a:buFont typeface="Oswald"/>
              <a:buNone/>
            </a:pPr>
            <a:r>
              <a:rPr lang="vi-VN" sz="1800" dirty="0"/>
              <a:t>- Lấy các chi tiết để thiết kế lồng đèn mà GV đã chuẩn bị sẵn, yêu cầu HS nêu tên các chi tiết bước cần lắp ghép.</a:t>
            </a:r>
          </a:p>
          <a:p>
            <a:pPr marL="0" indent="0" algn="just">
              <a:buFont typeface="Oswald"/>
              <a:buNone/>
            </a:pPr>
            <a:r>
              <a:rPr lang="en-US" sz="1800" dirty="0"/>
              <a:t>- </a:t>
            </a:r>
            <a:r>
              <a:rPr lang="vi-VN" sz="1800" dirty="0"/>
              <a:t>Tiêu chí sản phẩm:</a:t>
            </a:r>
          </a:p>
          <a:p>
            <a:pPr marL="0" indent="0" algn="just">
              <a:buFont typeface="Oswald"/>
              <a:buNone/>
            </a:pPr>
            <a:r>
              <a:rPr lang="en-US" sz="1800" dirty="0"/>
              <a:t>	</a:t>
            </a:r>
            <a:r>
              <a:rPr lang="vi-VN" sz="1800" dirty="0"/>
              <a:t>1. Lồng đèn được thiết kế dạng hình khối.</a:t>
            </a:r>
          </a:p>
          <a:p>
            <a:pPr marL="0" indent="0" algn="just">
              <a:buFont typeface="Oswald"/>
              <a:buNone/>
            </a:pPr>
            <a:r>
              <a:rPr lang="en-US" sz="1800" dirty="0"/>
              <a:t>	</a:t>
            </a:r>
            <a:r>
              <a:rPr lang="vi-VN" sz="1800" dirty="0"/>
              <a:t>2. Lồng đèn có tay cầm chắc chắn.</a:t>
            </a:r>
          </a:p>
          <a:p>
            <a:pPr marL="0" indent="0" algn="just">
              <a:buFont typeface="Oswald"/>
              <a:buNone/>
            </a:pPr>
            <a:r>
              <a:rPr lang="en-US" sz="1800" dirty="0"/>
              <a:t>	</a:t>
            </a:r>
            <a:r>
              <a:rPr lang="vi-VN" sz="1800" dirty="0"/>
              <a:t>3. Lồng đèn được trang trí đẹp, màu sắc hài hòa.</a:t>
            </a:r>
          </a:p>
        </p:txBody>
      </p:sp>
    </p:spTree>
    <p:extLst>
      <p:ext uri="{BB962C8B-B14F-4D97-AF65-F5344CB8AC3E}">
        <p14:creationId xmlns:p14="http://schemas.microsoft.com/office/powerpoint/2010/main" val="21433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768535" y="0"/>
            <a:ext cx="4108851"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dirty="0"/>
              <a:t>HOẠT ĐỘNG DẠY HỌC</a:t>
            </a:r>
            <a:endParaRPr sz="3600" dirty="0"/>
          </a:p>
        </p:txBody>
      </p:sp>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6;p16">
            <a:extLst>
              <a:ext uri="{FF2B5EF4-FFF2-40B4-BE49-F238E27FC236}">
                <a16:creationId xmlns:a16="http://schemas.microsoft.com/office/drawing/2014/main" id="{9D51D413-6B97-861A-6BA5-DF773607645D}"/>
              </a:ext>
            </a:extLst>
          </p:cNvPr>
          <p:cNvSpPr txBox="1">
            <a:spLocks/>
          </p:cNvSpPr>
          <p:nvPr/>
        </p:nvSpPr>
        <p:spPr>
          <a:xfrm>
            <a:off x="2703427" y="819900"/>
            <a:ext cx="6239066"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buFont typeface="Oswald"/>
              <a:buNone/>
            </a:pPr>
            <a:r>
              <a:rPr lang="en-US" dirty="0" err="1"/>
              <a:t>Xây</a:t>
            </a:r>
            <a:r>
              <a:rPr lang="en-US" dirty="0"/>
              <a:t> </a:t>
            </a:r>
            <a:r>
              <a:rPr lang="en-US" dirty="0" err="1"/>
              <a:t>dựng</a:t>
            </a:r>
            <a:r>
              <a:rPr lang="en-US" dirty="0"/>
              <a:t> </a:t>
            </a:r>
            <a:r>
              <a:rPr lang="en-US" dirty="0" err="1"/>
              <a:t>dựa</a:t>
            </a:r>
            <a:r>
              <a:rPr lang="en-US" dirty="0"/>
              <a:t> </a:t>
            </a:r>
            <a:r>
              <a:rPr lang="en-US" dirty="0" err="1"/>
              <a:t>trên</a:t>
            </a:r>
            <a:r>
              <a:rPr lang="en-US" dirty="0"/>
              <a:t> </a:t>
            </a:r>
            <a:r>
              <a:rPr lang="en-US" dirty="0" err="1"/>
              <a:t>phụ</a:t>
            </a:r>
            <a:r>
              <a:rPr lang="en-US" dirty="0"/>
              <a:t> </a:t>
            </a:r>
            <a:r>
              <a:rPr lang="en-US" dirty="0" err="1"/>
              <a:t>lục</a:t>
            </a:r>
            <a:r>
              <a:rPr lang="en-US" dirty="0"/>
              <a:t> 3 </a:t>
            </a:r>
          </a:p>
          <a:p>
            <a:pPr marL="0" indent="0">
              <a:buFont typeface="Oswald"/>
              <a:buNone/>
            </a:pPr>
            <a:r>
              <a:rPr lang="en-US" dirty="0" err="1"/>
              <a:t>đính</a:t>
            </a:r>
            <a:r>
              <a:rPr lang="en-US" dirty="0"/>
              <a:t> </a:t>
            </a:r>
            <a:r>
              <a:rPr lang="en-US" dirty="0" err="1"/>
              <a:t>kèm</a:t>
            </a:r>
            <a:r>
              <a:rPr lang="en-US" dirty="0"/>
              <a:t> </a:t>
            </a:r>
            <a:r>
              <a:rPr lang="en-US" dirty="0" err="1"/>
              <a:t>công</a:t>
            </a:r>
            <a:r>
              <a:rPr lang="en-US" dirty="0"/>
              <a:t> </a:t>
            </a:r>
            <a:r>
              <a:rPr lang="en-US" dirty="0" err="1"/>
              <a:t>văn</a:t>
            </a:r>
            <a:r>
              <a:rPr lang="en-US" dirty="0"/>
              <a:t> 2345/BGDĐT-GDTH</a:t>
            </a:r>
          </a:p>
        </p:txBody>
      </p:sp>
      <p:sp>
        <p:nvSpPr>
          <p:cNvPr id="5" name="Google Shape;196;p16">
            <a:extLst>
              <a:ext uri="{FF2B5EF4-FFF2-40B4-BE49-F238E27FC236}">
                <a16:creationId xmlns:a16="http://schemas.microsoft.com/office/drawing/2014/main" id="{BDA7EC7B-BCDD-63CE-45AC-B6B42EACAE40}"/>
              </a:ext>
            </a:extLst>
          </p:cNvPr>
          <p:cNvSpPr txBox="1">
            <a:spLocks/>
          </p:cNvSpPr>
          <p:nvPr/>
        </p:nvSpPr>
        <p:spPr>
          <a:xfrm>
            <a:off x="132947" y="1825739"/>
            <a:ext cx="8809546" cy="29155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lgn="just">
              <a:buFont typeface="Oswald"/>
              <a:buNone/>
            </a:pPr>
            <a:r>
              <a:rPr lang="vi-VN" dirty="0">
                <a:solidFill>
                  <a:schemeClr val="accent3"/>
                </a:solidFill>
              </a:rPr>
              <a:t>Hoạt động 3: Luyện tập và vận dụng</a:t>
            </a:r>
          </a:p>
          <a:p>
            <a:pPr marL="0" indent="0" algn="just">
              <a:buFont typeface="Oswald"/>
              <a:buNone/>
            </a:pPr>
            <a:r>
              <a:rPr lang="vi-VN" sz="1800" dirty="0"/>
              <a:t>b) Chế tạo mẫu, thử nghiệm và đánh giá</a:t>
            </a:r>
          </a:p>
          <a:p>
            <a:pPr marL="0" indent="0" algn="just">
              <a:buFont typeface="Oswald"/>
              <a:buNone/>
            </a:pPr>
            <a:r>
              <a:rPr lang="vi-VN" sz="1800" dirty="0"/>
              <a:t>- Phát vật dụng hỗ trợ, HS tiến hành thử nghiệm – GV hỗ trợ, ghi nhận tinh thần làm việc của các nhóm</a:t>
            </a:r>
            <a:r>
              <a:rPr lang="en-US" sz="1800" dirty="0"/>
              <a:t>.</a:t>
            </a:r>
          </a:p>
          <a:p>
            <a:pPr marL="0" indent="0" algn="just">
              <a:buFont typeface="Oswald"/>
              <a:buNone/>
            </a:pPr>
            <a:r>
              <a:rPr lang="vi-VN" sz="1800" dirty="0"/>
              <a:t>c) Chia sẻ, thảo luận và điều chỉnh</a:t>
            </a:r>
          </a:p>
          <a:p>
            <a:pPr marL="0" indent="0" algn="just">
              <a:buFont typeface="Oswald"/>
              <a:buNone/>
            </a:pPr>
            <a:r>
              <a:rPr lang="vi-VN" sz="1800" dirty="0"/>
              <a:t>- Yêu cầu các nhóm tiến hành giới thiệu lồng đèn của mình và trả lời các câu hỏi sau:</a:t>
            </a:r>
          </a:p>
          <a:p>
            <a:pPr marL="0" indent="0" algn="just">
              <a:buFont typeface="Oswald"/>
              <a:buNone/>
            </a:pPr>
            <a:r>
              <a:rPr lang="vi-VN" sz="1800" dirty="0"/>
              <a:t>+ Chiếc lồng đèn này được làm bằng vật liệu gì?</a:t>
            </a:r>
          </a:p>
          <a:p>
            <a:pPr marL="0" indent="0" algn="just">
              <a:buFont typeface="Oswald"/>
              <a:buNone/>
            </a:pPr>
            <a:r>
              <a:rPr lang="vi-VN" sz="1800" dirty="0"/>
              <a:t>+ Lồng đèn được trang trí như thế nào?</a:t>
            </a:r>
          </a:p>
          <a:p>
            <a:pPr marL="0" indent="0" algn="just">
              <a:buFont typeface="Oswald"/>
              <a:buNone/>
            </a:pPr>
            <a:r>
              <a:rPr lang="vi-VN" sz="1800" dirty="0"/>
              <a:t>+ Em có gặp khó khăn gì trong quá trình thiết kế hay không?</a:t>
            </a:r>
          </a:p>
        </p:txBody>
      </p:sp>
    </p:spTree>
    <p:extLst>
      <p:ext uri="{BB962C8B-B14F-4D97-AF65-F5344CB8AC3E}">
        <p14:creationId xmlns:p14="http://schemas.microsoft.com/office/powerpoint/2010/main" val="414671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2525883" y="133246"/>
            <a:ext cx="5581795" cy="9640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SẢN PHẨM MINH HỌA</a:t>
            </a:r>
            <a:endParaRPr sz="4400" dirty="0"/>
          </a:p>
        </p:txBody>
      </p:sp>
      <p:pic>
        <p:nvPicPr>
          <p:cNvPr id="3" name="Picture 2">
            <a:extLst>
              <a:ext uri="{FF2B5EF4-FFF2-40B4-BE49-F238E27FC236}">
                <a16:creationId xmlns:a16="http://schemas.microsoft.com/office/drawing/2014/main" id="{8CE48CFE-CB5B-F0F8-1A8B-865D00934CF1}"/>
              </a:ext>
            </a:extLst>
          </p:cNvPr>
          <p:cNvPicPr>
            <a:picLocks noChangeAspect="1"/>
          </p:cNvPicPr>
          <p:nvPr/>
        </p:nvPicPr>
        <p:blipFill>
          <a:blip r:embed="rId3"/>
          <a:srcRect/>
          <a:stretch/>
        </p:blipFill>
        <p:spPr>
          <a:xfrm>
            <a:off x="249342" y="1590768"/>
            <a:ext cx="4070022" cy="2138737"/>
          </a:xfrm>
          <a:prstGeom prst="rect">
            <a:avLst/>
          </a:prstGeom>
        </p:spPr>
      </p:pic>
      <p:pic>
        <p:nvPicPr>
          <p:cNvPr id="6" name="Picture 5">
            <a:extLst>
              <a:ext uri="{FF2B5EF4-FFF2-40B4-BE49-F238E27FC236}">
                <a16:creationId xmlns:a16="http://schemas.microsoft.com/office/drawing/2014/main" id="{445EC18E-D082-CD4E-752F-FF73D9679A86}"/>
              </a:ext>
            </a:extLst>
          </p:cNvPr>
          <p:cNvPicPr>
            <a:picLocks noChangeAspect="1"/>
          </p:cNvPicPr>
          <p:nvPr/>
        </p:nvPicPr>
        <p:blipFill>
          <a:blip r:embed="rId4"/>
          <a:stretch>
            <a:fillRect/>
          </a:stretch>
        </p:blipFill>
        <p:spPr>
          <a:xfrm>
            <a:off x="4483947" y="2488750"/>
            <a:ext cx="4482674" cy="2521504"/>
          </a:xfrm>
          <a:prstGeom prst="rect">
            <a:avLst/>
          </a:prstGeom>
        </p:spPr>
      </p:pic>
      <p:sp>
        <p:nvSpPr>
          <p:cNvPr id="7" name="Google Shape;246;p21">
            <a:extLst>
              <a:ext uri="{FF2B5EF4-FFF2-40B4-BE49-F238E27FC236}">
                <a16:creationId xmlns:a16="http://schemas.microsoft.com/office/drawing/2014/main" id="{69ECE293-F7C8-A637-207C-CD811C5FB518}"/>
              </a:ext>
            </a:extLst>
          </p:cNvPr>
          <p:cNvSpPr txBox="1">
            <a:spLocks/>
          </p:cNvSpPr>
          <p:nvPr/>
        </p:nvSpPr>
        <p:spPr>
          <a:xfrm>
            <a:off x="4396665" y="1882987"/>
            <a:ext cx="4657237" cy="55085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ctr"/>
            <a:r>
              <a:rPr lang="en-US" sz="2000" dirty="0"/>
              <a:t>LỒNG ĐÈN CÓ DẠNG KHỐI HỘP CHỮ NHẬT</a:t>
            </a:r>
          </a:p>
        </p:txBody>
      </p:sp>
      <p:sp>
        <p:nvSpPr>
          <p:cNvPr id="8" name="Google Shape;246;p21">
            <a:extLst>
              <a:ext uri="{FF2B5EF4-FFF2-40B4-BE49-F238E27FC236}">
                <a16:creationId xmlns:a16="http://schemas.microsoft.com/office/drawing/2014/main" id="{9C933483-4132-21F1-B5D7-59031F5A72C2}"/>
              </a:ext>
            </a:extLst>
          </p:cNvPr>
          <p:cNvSpPr txBox="1">
            <a:spLocks/>
          </p:cNvSpPr>
          <p:nvPr/>
        </p:nvSpPr>
        <p:spPr>
          <a:xfrm>
            <a:off x="-44266" y="3784410"/>
            <a:ext cx="4657237" cy="55085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ctr"/>
            <a:r>
              <a:rPr lang="en-US" sz="2000" dirty="0"/>
              <a:t>LỒNG ĐÈN CÓ DẠNG KHỐI LẬP PHƯƠNG</a:t>
            </a:r>
          </a:p>
        </p:txBody>
      </p:sp>
    </p:spTree>
    <p:extLst>
      <p:ext uri="{BB962C8B-B14F-4D97-AF65-F5344CB8AC3E}">
        <p14:creationId xmlns:p14="http://schemas.microsoft.com/office/powerpoint/2010/main" val="251840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686"/>
        <p:cNvGrpSpPr/>
        <p:nvPr/>
      </p:nvGrpSpPr>
      <p:grpSpPr>
        <a:xfrm>
          <a:off x="0" y="0"/>
          <a:ext cx="0" cy="0"/>
          <a:chOff x="0" y="0"/>
          <a:chExt cx="0" cy="0"/>
        </a:xfrm>
      </p:grpSpPr>
      <p:sp>
        <p:nvSpPr>
          <p:cNvPr id="688" name="Google Shape;688;p40"/>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800" b="1" dirty="0">
                <a:solidFill>
                  <a:schemeClr val="bg1"/>
                </a:solidFill>
                <a:latin typeface="Montserrat"/>
                <a:ea typeface="Montserrat"/>
                <a:cs typeface="Montserrat"/>
                <a:sym typeface="Montserrat"/>
              </a:rPr>
              <a:t>CHÂN THÀNH CÁM ƠN QUÝ THẦY CÔ ĐÃ LẮNG NGHE!</a:t>
            </a:r>
            <a:endParaRPr sz="2800" b="1" dirty="0">
              <a:solidFill>
                <a:schemeClr val="bg1"/>
              </a:solidFill>
              <a:latin typeface="Montserrat"/>
              <a:ea typeface="Montserrat"/>
              <a:cs typeface="Montserrat"/>
              <a:sym typeface="Montserrat"/>
            </a:endParaRPr>
          </a:p>
        </p:txBody>
      </p:sp>
      <p:sp>
        <p:nvSpPr>
          <p:cNvPr id="2" name="Google Shape;167;p12">
            <a:extLst>
              <a:ext uri="{FF2B5EF4-FFF2-40B4-BE49-F238E27FC236}">
                <a16:creationId xmlns:a16="http://schemas.microsoft.com/office/drawing/2014/main" id="{F4647A7C-4CC7-3CBC-F46F-EFBE5CCCAC3A}"/>
              </a:ext>
            </a:extLst>
          </p:cNvPr>
          <p:cNvSpPr txBox="1">
            <a:spLocks/>
          </p:cNvSpPr>
          <p:nvPr/>
        </p:nvSpPr>
        <p:spPr>
          <a:xfrm>
            <a:off x="861572" y="345440"/>
            <a:ext cx="7420855" cy="99892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1pPr>
            <a:lvl2pPr marR="0" lvl="1"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2pPr>
            <a:lvl3pPr marR="0" lvl="2"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3pPr>
            <a:lvl4pPr marR="0" lvl="3"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4pPr>
            <a:lvl5pPr marR="0" lvl="4"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5pPr>
            <a:lvl6pPr marR="0" lvl="5"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6pPr>
            <a:lvl7pPr marR="0" lvl="6"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7pPr>
            <a:lvl8pPr marR="0" lvl="7"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8pPr>
            <a:lvl9pPr marR="0" lvl="8"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9pPr>
          </a:lstStyle>
          <a:p>
            <a:pPr algn="ctr"/>
            <a:r>
              <a:rPr lang="en-US" sz="2400" dirty="0">
                <a:solidFill>
                  <a:srgbClr val="0070C0"/>
                </a:solidFill>
              </a:rPr>
              <a:t>ỦY BAN NHÂN DÂN QUẬN 3</a:t>
            </a:r>
          </a:p>
          <a:p>
            <a:pPr algn="ctr"/>
            <a:r>
              <a:rPr lang="en-US" sz="2400" dirty="0">
                <a:solidFill>
                  <a:srgbClr val="0070C0"/>
                </a:solidFill>
              </a:rPr>
              <a:t>TRƯỜNG TIỂU HỌC MÊ LINH</a:t>
            </a:r>
          </a:p>
        </p:txBody>
      </p:sp>
      <p:pic>
        <p:nvPicPr>
          <p:cNvPr id="3" name="Picture 2">
            <a:extLst>
              <a:ext uri="{FF2B5EF4-FFF2-40B4-BE49-F238E27FC236}">
                <a16:creationId xmlns:a16="http://schemas.microsoft.com/office/drawing/2014/main" id="{4519E30C-C537-1894-A415-33076971F432}"/>
              </a:ext>
            </a:extLst>
          </p:cNvPr>
          <p:cNvPicPr>
            <a:picLocks noChangeAspect="1"/>
          </p:cNvPicPr>
          <p:nvPr/>
        </p:nvPicPr>
        <p:blipFill>
          <a:blip r:embed="rId3"/>
          <a:stretch>
            <a:fillRect/>
          </a:stretch>
        </p:blipFill>
        <p:spPr>
          <a:xfrm>
            <a:off x="7064587" y="91721"/>
            <a:ext cx="1622085" cy="16217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2211874" y="281581"/>
            <a:ext cx="3125770" cy="71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rgbClr val="FF9900"/>
                </a:solidFill>
              </a:rPr>
              <a:t>CĂN CỨ THỰC HIỆN</a:t>
            </a:r>
            <a:endParaRPr sz="2800" dirty="0">
              <a:solidFill>
                <a:srgbClr val="FF9900"/>
              </a:solidFill>
            </a:endParaRPr>
          </a:p>
        </p:txBody>
      </p:sp>
      <p:sp>
        <p:nvSpPr>
          <p:cNvPr id="182" name="Google Shape;182;p14"/>
          <p:cNvSpPr txBox="1">
            <a:spLocks noGrp="1"/>
          </p:cNvSpPr>
          <p:nvPr>
            <p:ph type="subTitle" idx="4294967295"/>
          </p:nvPr>
        </p:nvSpPr>
        <p:spPr>
          <a:xfrm>
            <a:off x="186612" y="1050445"/>
            <a:ext cx="5354232" cy="19533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US" sz="1500" b="1" dirty="0">
                <a:solidFill>
                  <a:srgbClr val="3796BF"/>
                </a:solidFill>
              </a:rPr>
              <a:t>- </a:t>
            </a:r>
            <a:r>
              <a:rPr lang="vi-VN" sz="1500" b="1" dirty="0">
                <a:solidFill>
                  <a:srgbClr val="3796BF"/>
                </a:solidFill>
              </a:rPr>
              <a:t>Công văn 2345/BGDĐT- GDTH ngày 07 tháng 6 năm 2021 của Bộ Giáo dục </a:t>
            </a:r>
            <a:r>
              <a:rPr lang="en-US" sz="1500" b="1" dirty="0" err="1">
                <a:solidFill>
                  <a:srgbClr val="3796BF"/>
                </a:solidFill>
              </a:rPr>
              <a:t>và</a:t>
            </a:r>
            <a:r>
              <a:rPr lang="vi-VN" sz="1500" b="1" dirty="0">
                <a:solidFill>
                  <a:srgbClr val="3796BF"/>
                </a:solidFill>
              </a:rPr>
              <a:t> Đào tạo </a:t>
            </a:r>
            <a:r>
              <a:rPr lang="en-US" sz="1500" b="1" dirty="0">
                <a:solidFill>
                  <a:srgbClr val="3796BF"/>
                </a:solidFill>
              </a:rPr>
              <a:t>ban </a:t>
            </a:r>
            <a:r>
              <a:rPr lang="en-US" sz="1500" b="1" dirty="0" err="1">
                <a:solidFill>
                  <a:srgbClr val="3796BF"/>
                </a:solidFill>
              </a:rPr>
              <a:t>hành</a:t>
            </a:r>
            <a:r>
              <a:rPr lang="en-US" sz="1500" b="1" dirty="0">
                <a:solidFill>
                  <a:srgbClr val="3796BF"/>
                </a:solidFill>
              </a:rPr>
              <a:t> </a:t>
            </a:r>
            <a:r>
              <a:rPr lang="vi-VN" sz="1500" b="1" dirty="0">
                <a:solidFill>
                  <a:srgbClr val="3796BF"/>
                </a:solidFill>
              </a:rPr>
              <a:t>về việc Hướng dẫn xây dựng kế hoạch giáo dục nhà trường cấp tiểu học</a:t>
            </a:r>
            <a:r>
              <a:rPr lang="en-US" sz="1500" b="1" dirty="0">
                <a:solidFill>
                  <a:srgbClr val="3796BF"/>
                </a:solidFill>
              </a:rPr>
              <a:t>;</a:t>
            </a:r>
          </a:p>
          <a:p>
            <a:pPr marL="0" lvl="0" indent="0" algn="just" rtl="0">
              <a:spcBef>
                <a:spcPts val="600"/>
              </a:spcBef>
              <a:spcAft>
                <a:spcPts val="0"/>
              </a:spcAft>
              <a:buNone/>
            </a:pPr>
            <a:r>
              <a:rPr lang="en-US" sz="1500" b="1" dirty="0">
                <a:solidFill>
                  <a:srgbClr val="3796BF"/>
                </a:solidFill>
              </a:rPr>
              <a:t>- </a:t>
            </a:r>
            <a:r>
              <a:rPr lang="vi-VN" sz="1500" b="1" dirty="0">
                <a:solidFill>
                  <a:srgbClr val="3796BF"/>
                </a:solidFill>
              </a:rPr>
              <a:t>Công văn số 3535/BGDĐT-GDTH ngày 19 tháng 8 năm 2019 của Bộ Giáo dục và Đào tạo ban hành về việc hướng dẫn thực hiện nội dung Hoạt động trải nghiệm cấp tiểu học trong Chương trình giáo dục phổ thông 2018 từ năm học 2020-2021;</a:t>
            </a:r>
            <a:endParaRPr lang="en-US" sz="1500" b="1" dirty="0">
              <a:solidFill>
                <a:srgbClr val="3796BF"/>
              </a:solidFill>
            </a:endParaRPr>
          </a:p>
          <a:p>
            <a:pPr marL="0" lvl="0" indent="0" algn="just" rtl="0">
              <a:spcBef>
                <a:spcPts val="600"/>
              </a:spcBef>
              <a:spcAft>
                <a:spcPts val="0"/>
              </a:spcAft>
              <a:buNone/>
            </a:pPr>
            <a:r>
              <a:rPr lang="en-US" sz="1500" b="1" dirty="0">
                <a:solidFill>
                  <a:srgbClr val="3796BF"/>
                </a:solidFill>
              </a:rPr>
              <a:t>- </a:t>
            </a:r>
            <a:r>
              <a:rPr lang="vi-VN" sz="1500" b="1" dirty="0">
                <a:solidFill>
                  <a:srgbClr val="3796BF"/>
                </a:solidFill>
              </a:rPr>
              <a:t>Công văn số 909/BGDĐT-GDTH ngày 08 tháng 3 năm 2023 của Bộ Giáo dục và Đào tạo ban hành về việc hướng dẫn tổ chức hoạt động giáo dục STEM trong giáo dục Tiểu học;</a:t>
            </a:r>
            <a:endParaRPr lang="en-US" sz="1500" b="1" dirty="0">
              <a:solidFill>
                <a:srgbClr val="3796BF"/>
              </a:solidFill>
            </a:endParaRPr>
          </a:p>
          <a:p>
            <a:pPr marL="0" lvl="0" indent="0" algn="just" rtl="0">
              <a:spcBef>
                <a:spcPts val="600"/>
              </a:spcBef>
              <a:spcAft>
                <a:spcPts val="0"/>
              </a:spcAft>
              <a:buNone/>
            </a:pPr>
            <a:r>
              <a:rPr lang="en-US" sz="1500" b="1" dirty="0">
                <a:solidFill>
                  <a:srgbClr val="3796BF"/>
                </a:solidFill>
              </a:rPr>
              <a:t>- </a:t>
            </a:r>
            <a:r>
              <a:rPr lang="vi-VN" sz="1500" b="1" dirty="0">
                <a:solidFill>
                  <a:srgbClr val="3796BF"/>
                </a:solidFill>
              </a:rPr>
              <a:t>Quyết định số 3260/QĐ-UBND ngày 05 tháng 8 năm 2023 của Uỷ ban nhân dân Thành phố Hồ Chí Minh về Ban hành kế hoạch thời gian năm học 2023-2024 đối với giáo dục mầm non, giáo dục phổ thông và giáo dục thường xuyên trên địa bàn Thành phố Hồ Chí Minh</a:t>
            </a:r>
            <a:r>
              <a:rPr lang="en-US" sz="1500" b="1" dirty="0">
                <a:solidFill>
                  <a:srgbClr val="3796BF"/>
                </a:solidFill>
              </a:rPr>
              <a:t>.</a:t>
            </a:r>
            <a:endParaRPr sz="1500" b="1" dirty="0">
              <a:solidFill>
                <a:srgbClr val="3796BF"/>
              </a:solidFill>
            </a:endParaRPr>
          </a:p>
        </p:txBody>
      </p:sp>
      <p:pic>
        <p:nvPicPr>
          <p:cNvPr id="183" name="Google Shape;183;p14" descr="photo-1434030216411-0b793f4b4173.jpg"/>
          <p:cNvPicPr preferRelativeResize="0"/>
          <p:nvPr/>
        </p:nvPicPr>
        <p:blipFill rotWithShape="1">
          <a:blip r:embed="rId3">
            <a:alphaModFix/>
          </a:blip>
          <a:srcRect l="18591" r="15761"/>
          <a:stretch/>
        </p:blipFill>
        <p:spPr>
          <a:xfrm>
            <a:off x="5767475" y="0"/>
            <a:ext cx="33765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2291764" y="196801"/>
            <a:ext cx="6265020" cy="72998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TIẾN TRÌNH XÂY DỰNG KẾ HOẠCH BÀI DẠY</a:t>
            </a:r>
            <a:endParaRPr sz="2800" dirty="0">
              <a:solidFill>
                <a:srgbClr val="FFFF00"/>
              </a:solidFill>
            </a:endParaRPr>
          </a:p>
        </p:txBody>
      </p:sp>
      <p:cxnSp>
        <p:nvCxnSpPr>
          <p:cNvPr id="3" name="Straight Connector 2">
            <a:extLst>
              <a:ext uri="{FF2B5EF4-FFF2-40B4-BE49-F238E27FC236}">
                <a16:creationId xmlns:a16="http://schemas.microsoft.com/office/drawing/2014/main" id="{1930FEAE-4AB2-B15B-9FB5-FAAB20A3A863}"/>
              </a:ext>
            </a:extLst>
          </p:cNvPr>
          <p:cNvCxnSpPr>
            <a:cxnSpLocks/>
          </p:cNvCxnSpPr>
          <p:nvPr/>
        </p:nvCxnSpPr>
        <p:spPr>
          <a:xfrm>
            <a:off x="842963" y="2021681"/>
            <a:ext cx="472916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01391A5-7BE8-E677-174A-CB0088845523}"/>
              </a:ext>
            </a:extLst>
          </p:cNvPr>
          <p:cNvGrpSpPr/>
          <p:nvPr/>
        </p:nvGrpSpPr>
        <p:grpSpPr>
          <a:xfrm>
            <a:off x="678656" y="1657350"/>
            <a:ext cx="228600" cy="485775"/>
            <a:chOff x="678656" y="1657350"/>
            <a:chExt cx="228600" cy="485775"/>
          </a:xfrm>
        </p:grpSpPr>
        <p:sp>
          <p:nvSpPr>
            <p:cNvPr id="6" name="Oval 5">
              <a:extLst>
                <a:ext uri="{FF2B5EF4-FFF2-40B4-BE49-F238E27FC236}">
                  <a16:creationId xmlns:a16="http://schemas.microsoft.com/office/drawing/2014/main" id="{7A256D76-460C-2EAB-2AA1-590E4245EC32}"/>
                </a:ext>
              </a:extLst>
            </p:cNvPr>
            <p:cNvSpPr/>
            <p:nvPr/>
          </p:nvSpPr>
          <p:spPr>
            <a:xfrm>
              <a:off x="678656" y="1914525"/>
              <a:ext cx="228600" cy="228600"/>
            </a:xfrm>
            <a:prstGeom prst="ellipse">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36FA556-3D0D-4322-F939-656D9E43A688}"/>
                </a:ext>
              </a:extLst>
            </p:cNvPr>
            <p:cNvCxnSpPr>
              <a:stCxn id="6" idx="0"/>
            </p:cNvCxnSpPr>
            <p:nvPr/>
          </p:nvCxnSpPr>
          <p:spPr>
            <a:xfrm flipH="1" flipV="1">
              <a:off x="785813" y="1657350"/>
              <a:ext cx="7143" cy="2571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4596FCA3-9F74-58EE-3FDB-8E628A2A47A1}"/>
              </a:ext>
            </a:extLst>
          </p:cNvPr>
          <p:cNvSpPr/>
          <p:nvPr/>
        </p:nvSpPr>
        <p:spPr>
          <a:xfrm>
            <a:off x="27362" y="1059329"/>
            <a:ext cx="1531188" cy="646331"/>
          </a:xfrm>
          <a:prstGeom prst="rect">
            <a:avLst/>
          </a:prstGeom>
          <a:noFill/>
        </p:spPr>
        <p:txBody>
          <a:bodyPr wrap="none" lIns="91440" tIns="45720" rIns="91440" bIns="45720">
            <a:spAutoFit/>
          </a:bodyPr>
          <a:lstStyle/>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Nghiên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cứu</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văn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bản</a:t>
            </a:r>
            <a:endParaRPr lang="en-US" sz="1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2" name="Group 11">
            <a:extLst>
              <a:ext uri="{FF2B5EF4-FFF2-40B4-BE49-F238E27FC236}">
                <a16:creationId xmlns:a16="http://schemas.microsoft.com/office/drawing/2014/main" id="{3F5AF6D5-8C22-57B2-9E61-303430A5C642}"/>
              </a:ext>
            </a:extLst>
          </p:cNvPr>
          <p:cNvGrpSpPr/>
          <p:nvPr/>
        </p:nvGrpSpPr>
        <p:grpSpPr>
          <a:xfrm>
            <a:off x="2620224" y="1657350"/>
            <a:ext cx="228600" cy="485775"/>
            <a:chOff x="678656" y="1657350"/>
            <a:chExt cx="228600" cy="485775"/>
          </a:xfrm>
        </p:grpSpPr>
        <p:sp>
          <p:nvSpPr>
            <p:cNvPr id="13" name="Oval 12">
              <a:extLst>
                <a:ext uri="{FF2B5EF4-FFF2-40B4-BE49-F238E27FC236}">
                  <a16:creationId xmlns:a16="http://schemas.microsoft.com/office/drawing/2014/main" id="{87DC9DDD-D557-F5EF-B554-73C74025F72E}"/>
                </a:ext>
              </a:extLst>
            </p:cNvPr>
            <p:cNvSpPr/>
            <p:nvPr/>
          </p:nvSpPr>
          <p:spPr>
            <a:xfrm>
              <a:off x="678656" y="1914525"/>
              <a:ext cx="228600" cy="228600"/>
            </a:xfrm>
            <a:prstGeom prst="ellipse">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B17DC2F-90D7-73D7-250A-91E349064CFB}"/>
                </a:ext>
              </a:extLst>
            </p:cNvPr>
            <p:cNvCxnSpPr>
              <a:stCxn id="13" idx="0"/>
            </p:cNvCxnSpPr>
            <p:nvPr/>
          </p:nvCxnSpPr>
          <p:spPr>
            <a:xfrm flipH="1" flipV="1">
              <a:off x="785813" y="1657350"/>
              <a:ext cx="7143" cy="2571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CD89F3D-1C50-FD82-E0E9-A30D97B2A83E}"/>
              </a:ext>
            </a:extLst>
          </p:cNvPr>
          <p:cNvSpPr/>
          <p:nvPr/>
        </p:nvSpPr>
        <p:spPr>
          <a:xfrm>
            <a:off x="1714742" y="1050103"/>
            <a:ext cx="1963999" cy="646331"/>
          </a:xfrm>
          <a:prstGeom prst="rect">
            <a:avLst/>
          </a:prstGeom>
          <a:noFill/>
        </p:spPr>
        <p:txBody>
          <a:bodyPr wrap="none" lIns="91440" tIns="45720" rIns="91440" bIns="45720">
            <a:spAutoFit/>
          </a:bodyPr>
          <a:lstStyle/>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Nghiên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cứu</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khung</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thời</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gian</a:t>
            </a:r>
            <a:endParaRPr lang="en-US" sz="1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B1F5A604-24E4-C439-9E78-F8B70261C6F5}"/>
              </a:ext>
            </a:extLst>
          </p:cNvPr>
          <p:cNvGrpSpPr/>
          <p:nvPr/>
        </p:nvGrpSpPr>
        <p:grpSpPr>
          <a:xfrm>
            <a:off x="4922043" y="1657350"/>
            <a:ext cx="228600" cy="485775"/>
            <a:chOff x="678656" y="1657350"/>
            <a:chExt cx="228600" cy="485775"/>
          </a:xfrm>
        </p:grpSpPr>
        <p:sp>
          <p:nvSpPr>
            <p:cNvPr id="17" name="Oval 16">
              <a:extLst>
                <a:ext uri="{FF2B5EF4-FFF2-40B4-BE49-F238E27FC236}">
                  <a16:creationId xmlns:a16="http://schemas.microsoft.com/office/drawing/2014/main" id="{40D4E1DD-9221-3D10-69D7-3AA3A6C86F55}"/>
                </a:ext>
              </a:extLst>
            </p:cNvPr>
            <p:cNvSpPr/>
            <p:nvPr/>
          </p:nvSpPr>
          <p:spPr>
            <a:xfrm>
              <a:off x="678656" y="1914525"/>
              <a:ext cx="228600" cy="228600"/>
            </a:xfrm>
            <a:prstGeom prst="ellipse">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890A2EE-86EF-0978-CCA7-E8069902D5EE}"/>
                </a:ext>
              </a:extLst>
            </p:cNvPr>
            <p:cNvCxnSpPr>
              <a:stCxn id="17" idx="0"/>
            </p:cNvCxnSpPr>
            <p:nvPr/>
          </p:nvCxnSpPr>
          <p:spPr>
            <a:xfrm flipH="1" flipV="1">
              <a:off x="785813" y="1657350"/>
              <a:ext cx="7143" cy="2571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87E5B345-6E5A-804E-873B-4B832911E303}"/>
              </a:ext>
            </a:extLst>
          </p:cNvPr>
          <p:cNvSpPr/>
          <p:nvPr/>
        </p:nvSpPr>
        <p:spPr>
          <a:xfrm>
            <a:off x="3550161" y="1050103"/>
            <a:ext cx="3095720" cy="646331"/>
          </a:xfrm>
          <a:prstGeom prst="rect">
            <a:avLst/>
          </a:prstGeom>
          <a:noFill/>
        </p:spPr>
        <p:txBody>
          <a:bodyPr wrap="none" lIns="91440" tIns="45720" rIns="91440" bIns="45720">
            <a:spAutoFit/>
          </a:bodyPr>
          <a:lstStyle/>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Tìm</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kiếm</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sản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phẩm</a:t>
            </a:r>
            <a:r>
              <a:rPr lang="en-US" sz="1800" b="1" dirty="0">
                <a:ln w="6600">
                  <a:solidFill>
                    <a:schemeClr val="accent2"/>
                  </a:solidFill>
                  <a:prstDash val="solid"/>
                </a:ln>
                <a:solidFill>
                  <a:srgbClr val="FFFFFF"/>
                </a:solidFill>
                <a:effectLst>
                  <a:outerShdw dist="38100" dir="2700000" algn="tl" rotWithShape="0">
                    <a:schemeClr val="accent2"/>
                  </a:outerShdw>
                </a:effectLst>
              </a:rPr>
              <a:t> STEM </a:t>
            </a: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phù</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hợp</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chủ</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đề</a:t>
            </a:r>
            <a:endParaRPr lang="en-US" sz="1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1" name="Arc 20">
            <a:extLst>
              <a:ext uri="{FF2B5EF4-FFF2-40B4-BE49-F238E27FC236}">
                <a16:creationId xmlns:a16="http://schemas.microsoft.com/office/drawing/2014/main" id="{6939B9D8-DBFA-0D1B-8734-0B6EE57E1BDD}"/>
              </a:ext>
            </a:extLst>
          </p:cNvPr>
          <p:cNvSpPr/>
          <p:nvPr/>
        </p:nvSpPr>
        <p:spPr>
          <a:xfrm>
            <a:off x="4758189" y="2021681"/>
            <a:ext cx="1627872" cy="1264444"/>
          </a:xfrm>
          <a:prstGeom prst="arc">
            <a:avLst>
              <a:gd name="adj1" fmla="val 16200000"/>
              <a:gd name="adj2" fmla="val 2156592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B2D6A851-8C2B-57F8-F21E-7EBE8273EB1F}"/>
              </a:ext>
            </a:extLst>
          </p:cNvPr>
          <p:cNvSpPr/>
          <p:nvPr/>
        </p:nvSpPr>
        <p:spPr>
          <a:xfrm rot="5400000">
            <a:off x="5021831" y="1921897"/>
            <a:ext cx="1264442" cy="1464017"/>
          </a:xfrm>
          <a:prstGeom prst="arc">
            <a:avLst>
              <a:gd name="adj1" fmla="val 16200000"/>
              <a:gd name="adj2" fmla="val 2156592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a:extLst>
              <a:ext uri="{FF2B5EF4-FFF2-40B4-BE49-F238E27FC236}">
                <a16:creationId xmlns:a16="http://schemas.microsoft.com/office/drawing/2014/main" id="{1D12A91E-6D6E-38C4-3FAF-A6ADAC887BD8}"/>
              </a:ext>
            </a:extLst>
          </p:cNvPr>
          <p:cNvGrpSpPr/>
          <p:nvPr/>
        </p:nvGrpSpPr>
        <p:grpSpPr>
          <a:xfrm rot="5400000">
            <a:off x="6371774" y="2411017"/>
            <a:ext cx="228600" cy="485775"/>
            <a:chOff x="678656" y="1657350"/>
            <a:chExt cx="228600" cy="485775"/>
          </a:xfrm>
        </p:grpSpPr>
        <p:sp>
          <p:nvSpPr>
            <p:cNvPr id="24" name="Oval 23">
              <a:extLst>
                <a:ext uri="{FF2B5EF4-FFF2-40B4-BE49-F238E27FC236}">
                  <a16:creationId xmlns:a16="http://schemas.microsoft.com/office/drawing/2014/main" id="{C5F70172-D48E-E34F-10C2-C02084C21135}"/>
                </a:ext>
              </a:extLst>
            </p:cNvPr>
            <p:cNvSpPr/>
            <p:nvPr/>
          </p:nvSpPr>
          <p:spPr>
            <a:xfrm>
              <a:off x="678656" y="1914525"/>
              <a:ext cx="228600" cy="228600"/>
            </a:xfrm>
            <a:prstGeom prst="ellipse">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D777A5F-B65C-2F49-AD5F-CF890C954BB0}"/>
                </a:ext>
              </a:extLst>
            </p:cNvPr>
            <p:cNvCxnSpPr>
              <a:stCxn id="24" idx="0"/>
            </p:cNvCxnSpPr>
            <p:nvPr/>
          </p:nvCxnSpPr>
          <p:spPr>
            <a:xfrm flipH="1" flipV="1">
              <a:off x="785813" y="1657350"/>
              <a:ext cx="7143" cy="2571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DB58D7E9-34D5-9074-53C0-0EED758D5FCB}"/>
              </a:ext>
            </a:extLst>
          </p:cNvPr>
          <p:cNvSpPr/>
          <p:nvPr/>
        </p:nvSpPr>
        <p:spPr>
          <a:xfrm>
            <a:off x="6645881" y="1844875"/>
            <a:ext cx="2223686" cy="923330"/>
          </a:xfrm>
          <a:prstGeom prst="rect">
            <a:avLst/>
          </a:prstGeom>
          <a:noFill/>
        </p:spPr>
        <p:txBody>
          <a:bodyPr wrap="none" lIns="91440" tIns="45720" rIns="91440" bIns="45720">
            <a:spAutoFit/>
          </a:bodyPr>
          <a:lstStyle/>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Xác</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định</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môn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học</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chủ</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đạo</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môn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học</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tích</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hợp</a:t>
            </a:r>
            <a:endParaRPr lang="en-US" sz="1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28" name="Straight Connector 27">
            <a:extLst>
              <a:ext uri="{FF2B5EF4-FFF2-40B4-BE49-F238E27FC236}">
                <a16:creationId xmlns:a16="http://schemas.microsoft.com/office/drawing/2014/main" id="{A49160CF-98FD-2055-E8C6-A2AD58839F10}"/>
              </a:ext>
            </a:extLst>
          </p:cNvPr>
          <p:cNvCxnSpPr>
            <a:cxnSpLocks/>
            <a:stCxn id="38" idx="2"/>
          </p:cNvCxnSpPr>
          <p:nvPr/>
        </p:nvCxnSpPr>
        <p:spPr>
          <a:xfrm>
            <a:off x="1302902" y="3260256"/>
            <a:ext cx="4358294" cy="258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9306C42-6114-B08C-6585-4FD71BADA73D}"/>
              </a:ext>
            </a:extLst>
          </p:cNvPr>
          <p:cNvGrpSpPr/>
          <p:nvPr/>
        </p:nvGrpSpPr>
        <p:grpSpPr>
          <a:xfrm rot="10800000">
            <a:off x="5247457" y="3145956"/>
            <a:ext cx="228600" cy="485775"/>
            <a:chOff x="678656" y="1657350"/>
            <a:chExt cx="228600" cy="485775"/>
          </a:xfrm>
        </p:grpSpPr>
        <p:sp>
          <p:nvSpPr>
            <p:cNvPr id="30" name="Oval 29">
              <a:extLst>
                <a:ext uri="{FF2B5EF4-FFF2-40B4-BE49-F238E27FC236}">
                  <a16:creationId xmlns:a16="http://schemas.microsoft.com/office/drawing/2014/main" id="{036736E2-6419-7E39-7290-372D124B466A}"/>
                </a:ext>
              </a:extLst>
            </p:cNvPr>
            <p:cNvSpPr/>
            <p:nvPr/>
          </p:nvSpPr>
          <p:spPr>
            <a:xfrm>
              <a:off x="678656" y="1914525"/>
              <a:ext cx="228600" cy="228600"/>
            </a:xfrm>
            <a:prstGeom prst="ellipse">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572B2B6-0F9E-CAFF-5BFB-03B75E52A9C6}"/>
                </a:ext>
              </a:extLst>
            </p:cNvPr>
            <p:cNvCxnSpPr>
              <a:stCxn id="30" idx="0"/>
            </p:cNvCxnSpPr>
            <p:nvPr/>
          </p:nvCxnSpPr>
          <p:spPr>
            <a:xfrm flipH="1" flipV="1">
              <a:off x="785813" y="1657350"/>
              <a:ext cx="7143" cy="2571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87F9AB3C-9DCF-5771-9015-BE66C79318EF}"/>
              </a:ext>
            </a:extLst>
          </p:cNvPr>
          <p:cNvSpPr/>
          <p:nvPr/>
        </p:nvSpPr>
        <p:spPr>
          <a:xfrm>
            <a:off x="4390978" y="3631732"/>
            <a:ext cx="1941557" cy="646331"/>
          </a:xfrm>
          <a:prstGeom prst="rect">
            <a:avLst/>
          </a:prstGeom>
          <a:noFill/>
        </p:spPr>
        <p:txBody>
          <a:bodyPr wrap="none" lIns="91440" tIns="45720" rIns="91440" bIns="45720">
            <a:spAutoFit/>
          </a:bodyPr>
          <a:lstStyle/>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Xác</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định</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Yêu</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cầu</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cần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đạt</a:t>
            </a:r>
            <a:endParaRPr lang="en-US" sz="1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33" name="Group 32">
            <a:extLst>
              <a:ext uri="{FF2B5EF4-FFF2-40B4-BE49-F238E27FC236}">
                <a16:creationId xmlns:a16="http://schemas.microsoft.com/office/drawing/2014/main" id="{22632BA3-68E9-DCBD-A4F1-32D14F116637}"/>
              </a:ext>
            </a:extLst>
          </p:cNvPr>
          <p:cNvGrpSpPr/>
          <p:nvPr/>
        </p:nvGrpSpPr>
        <p:grpSpPr>
          <a:xfrm rot="10800000">
            <a:off x="3252374" y="3145957"/>
            <a:ext cx="228600" cy="485775"/>
            <a:chOff x="678656" y="1657350"/>
            <a:chExt cx="228600" cy="485775"/>
          </a:xfrm>
        </p:grpSpPr>
        <p:sp>
          <p:nvSpPr>
            <p:cNvPr id="34" name="Oval 33">
              <a:extLst>
                <a:ext uri="{FF2B5EF4-FFF2-40B4-BE49-F238E27FC236}">
                  <a16:creationId xmlns:a16="http://schemas.microsoft.com/office/drawing/2014/main" id="{7C8D8947-1E31-4A9F-B096-09B0644691DD}"/>
                </a:ext>
              </a:extLst>
            </p:cNvPr>
            <p:cNvSpPr/>
            <p:nvPr/>
          </p:nvSpPr>
          <p:spPr>
            <a:xfrm>
              <a:off x="678656" y="1914525"/>
              <a:ext cx="228600" cy="228600"/>
            </a:xfrm>
            <a:prstGeom prst="ellipse">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BB6EE6E4-B1F9-3D5D-889B-9D3326FCEB92}"/>
                </a:ext>
              </a:extLst>
            </p:cNvPr>
            <p:cNvCxnSpPr>
              <a:stCxn id="34" idx="0"/>
            </p:cNvCxnSpPr>
            <p:nvPr/>
          </p:nvCxnSpPr>
          <p:spPr>
            <a:xfrm flipH="1" flipV="1">
              <a:off x="785813" y="1657350"/>
              <a:ext cx="7143" cy="2571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5D2D0D2F-3753-3E47-4B8F-D44B48499B56}"/>
              </a:ext>
            </a:extLst>
          </p:cNvPr>
          <p:cNvSpPr/>
          <p:nvPr/>
        </p:nvSpPr>
        <p:spPr>
          <a:xfrm>
            <a:off x="2365826" y="3631731"/>
            <a:ext cx="2082621" cy="646331"/>
          </a:xfrm>
          <a:prstGeom prst="rect">
            <a:avLst/>
          </a:prstGeom>
          <a:noFill/>
        </p:spPr>
        <p:txBody>
          <a:bodyPr wrap="none" lIns="91440" tIns="45720" rIns="91440" bIns="45720">
            <a:spAutoFit/>
          </a:bodyPr>
          <a:lstStyle/>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Xây</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dựng</a:t>
            </a:r>
            <a:endParaRPr lang="en-US" sz="18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Kế</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hoạch</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bài</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dạy</a:t>
            </a:r>
            <a:endParaRPr lang="en-US" sz="1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37" name="Group 36">
            <a:extLst>
              <a:ext uri="{FF2B5EF4-FFF2-40B4-BE49-F238E27FC236}">
                <a16:creationId xmlns:a16="http://schemas.microsoft.com/office/drawing/2014/main" id="{0BB8ED79-CDA6-C496-D3A2-80A7D847E09C}"/>
              </a:ext>
            </a:extLst>
          </p:cNvPr>
          <p:cNvGrpSpPr/>
          <p:nvPr/>
        </p:nvGrpSpPr>
        <p:grpSpPr>
          <a:xfrm rot="10800000">
            <a:off x="1074302" y="3145956"/>
            <a:ext cx="228600" cy="485775"/>
            <a:chOff x="678656" y="1657350"/>
            <a:chExt cx="228600" cy="485775"/>
          </a:xfrm>
        </p:grpSpPr>
        <p:sp>
          <p:nvSpPr>
            <p:cNvPr id="38" name="Oval 37">
              <a:extLst>
                <a:ext uri="{FF2B5EF4-FFF2-40B4-BE49-F238E27FC236}">
                  <a16:creationId xmlns:a16="http://schemas.microsoft.com/office/drawing/2014/main" id="{94FBFC17-1CB3-06E6-132B-15E09FAE7B72}"/>
                </a:ext>
              </a:extLst>
            </p:cNvPr>
            <p:cNvSpPr/>
            <p:nvPr/>
          </p:nvSpPr>
          <p:spPr>
            <a:xfrm>
              <a:off x="678656" y="1914525"/>
              <a:ext cx="228600" cy="228600"/>
            </a:xfrm>
            <a:prstGeom prst="ellipse">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140CAF9-A59C-CB03-8418-88C901433F69}"/>
                </a:ext>
              </a:extLst>
            </p:cNvPr>
            <p:cNvCxnSpPr>
              <a:stCxn id="38" idx="0"/>
            </p:cNvCxnSpPr>
            <p:nvPr/>
          </p:nvCxnSpPr>
          <p:spPr>
            <a:xfrm flipH="1" flipV="1">
              <a:off x="785813" y="1657350"/>
              <a:ext cx="7143" cy="2571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323003D6-AAD5-F48D-E060-1E6B616CAF8A}"/>
              </a:ext>
            </a:extLst>
          </p:cNvPr>
          <p:cNvSpPr/>
          <p:nvPr/>
        </p:nvSpPr>
        <p:spPr>
          <a:xfrm>
            <a:off x="-13009" y="3631729"/>
            <a:ext cx="2403223" cy="923330"/>
          </a:xfrm>
          <a:prstGeom prst="rect">
            <a:avLst/>
          </a:prstGeom>
          <a:noFill/>
        </p:spPr>
        <p:txBody>
          <a:bodyPr wrap="none" lIns="91440" tIns="45720" rIns="91440" bIns="45720">
            <a:spAutoFit/>
          </a:bodyPr>
          <a:lstStyle/>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Lên</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tiết</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giảng</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dạy</a:t>
            </a:r>
            <a:endParaRPr lang="en-US" sz="18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rút</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kinh</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nghiệm</a:t>
            </a:r>
            <a:endParaRPr lang="en-US" sz="18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1800" b="1" dirty="0" err="1">
                <a:ln w="6600">
                  <a:solidFill>
                    <a:schemeClr val="accent2"/>
                  </a:solidFill>
                  <a:prstDash val="solid"/>
                </a:ln>
                <a:solidFill>
                  <a:srgbClr val="FFFFFF"/>
                </a:solidFill>
                <a:effectLst>
                  <a:outerShdw dist="38100" dir="2700000" algn="tl" rotWithShape="0">
                    <a:schemeClr val="accent2"/>
                  </a:outerShdw>
                </a:effectLst>
              </a:rPr>
              <a:t>điều</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chỉnh</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kế</a:t>
            </a:r>
            <a:r>
              <a:rPr lang="en-US" sz="1800" b="1" dirty="0">
                <a:ln w="6600">
                  <a:solidFill>
                    <a:schemeClr val="accent2"/>
                  </a:solidFill>
                  <a:prstDash val="solid"/>
                </a:ln>
                <a:solidFill>
                  <a:srgbClr val="FFFFFF"/>
                </a:solidFill>
                <a:effectLst>
                  <a:outerShdw dist="38100" dir="2700000" algn="tl" rotWithShape="0">
                    <a:schemeClr val="accent2"/>
                  </a:outerShdw>
                </a:effectLst>
              </a:rPr>
              <a:t> </a:t>
            </a:r>
            <a:r>
              <a:rPr lang="en-US" sz="1800" b="1" dirty="0" err="1">
                <a:ln w="6600">
                  <a:solidFill>
                    <a:schemeClr val="accent2"/>
                  </a:solidFill>
                  <a:prstDash val="solid"/>
                </a:ln>
                <a:solidFill>
                  <a:srgbClr val="FFFFFF"/>
                </a:solidFill>
                <a:effectLst>
                  <a:outerShdw dist="38100" dir="2700000" algn="tl" rotWithShape="0">
                    <a:schemeClr val="accent2"/>
                  </a:outerShdw>
                </a:effectLst>
              </a:rPr>
              <a:t>hoạch</a:t>
            </a:r>
            <a:endParaRPr lang="en-US" sz="1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P spid="27" grpId="0"/>
      <p:bldP spid="32" grpId="0"/>
      <p:bldP spid="36"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9" name="Rectangle 8">
            <a:extLst>
              <a:ext uri="{FF2B5EF4-FFF2-40B4-BE49-F238E27FC236}">
                <a16:creationId xmlns:a16="http://schemas.microsoft.com/office/drawing/2014/main" id="{D58AEF4C-ED13-EF73-A054-5F38AB5A9FFC}"/>
              </a:ext>
            </a:extLst>
          </p:cNvPr>
          <p:cNvSpPr/>
          <p:nvPr/>
        </p:nvSpPr>
        <p:spPr>
          <a:xfrm>
            <a:off x="55552" y="1893298"/>
            <a:ext cx="9088448" cy="3250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oogle Shape;202;p17"/>
          <p:cNvSpPr txBox="1">
            <a:spLocks noGrp="1"/>
          </p:cNvSpPr>
          <p:nvPr>
            <p:ph type="title"/>
          </p:nvPr>
        </p:nvSpPr>
        <p:spPr>
          <a:xfrm>
            <a:off x="2884597" y="53251"/>
            <a:ext cx="3301891" cy="68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KẾ HOẠCH BÀI DẠY</a:t>
            </a:r>
            <a:endParaRPr dirty="0"/>
          </a:p>
        </p:txBody>
      </p:sp>
      <p:sp>
        <p:nvSpPr>
          <p:cNvPr id="3" name="Google Shape;202;p17">
            <a:extLst>
              <a:ext uri="{FF2B5EF4-FFF2-40B4-BE49-F238E27FC236}">
                <a16:creationId xmlns:a16="http://schemas.microsoft.com/office/drawing/2014/main" id="{8235F735-00E0-C469-2F0F-1A4EB8EFE436}"/>
              </a:ext>
            </a:extLst>
          </p:cNvPr>
          <p:cNvSpPr txBox="1">
            <a:spLocks/>
          </p:cNvSpPr>
          <p:nvPr/>
        </p:nvSpPr>
        <p:spPr>
          <a:xfrm>
            <a:off x="2172974" y="788138"/>
            <a:ext cx="6299883" cy="680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2000" dirty="0"/>
              <a:t>CHỦ ĐỀ: TRUNG THU CỦA EM</a:t>
            </a:r>
          </a:p>
          <a:p>
            <a:pPr>
              <a:spcBef>
                <a:spcPts val="600"/>
              </a:spcBef>
            </a:pPr>
            <a:r>
              <a:rPr lang="en-US" sz="2000" dirty="0"/>
              <a:t>SẢN PHẨM STEM: LỒNG ĐÈN SÁNG TẠO</a:t>
            </a:r>
          </a:p>
        </p:txBody>
      </p:sp>
      <p:sp>
        <p:nvSpPr>
          <p:cNvPr id="4" name="Google Shape;203;p17">
            <a:extLst>
              <a:ext uri="{FF2B5EF4-FFF2-40B4-BE49-F238E27FC236}">
                <a16:creationId xmlns:a16="http://schemas.microsoft.com/office/drawing/2014/main" id="{7360DB8D-67BC-CCB0-85DE-C0CD3AA3E0F9}"/>
              </a:ext>
            </a:extLst>
          </p:cNvPr>
          <p:cNvSpPr txBox="1">
            <a:spLocks/>
          </p:cNvSpPr>
          <p:nvPr/>
        </p:nvSpPr>
        <p:spPr>
          <a:xfrm>
            <a:off x="55552" y="1303293"/>
            <a:ext cx="8274061" cy="590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L="914400" marR="0" lvl="1" indent="-355600" algn="l" rtl="0">
              <a:lnSpc>
                <a:spcPct val="100000"/>
              </a:lnSpc>
              <a:spcBef>
                <a:spcPts val="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L="1371600" marR="0" lvl="2"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L="1828800" marR="0" lvl="3"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L="2286000" marR="0" lvl="4"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L="2743200" marR="0" lvl="5"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L="3200400" marR="0" lvl="6"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7pPr>
            <a:lvl8pPr marL="3657600" marR="0" lvl="7"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8pPr>
            <a:lvl9pPr marL="4114800" marR="0" lvl="8"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9pPr>
          </a:lstStyle>
          <a:p>
            <a:pPr marL="101600" indent="0" algn="just">
              <a:buFont typeface="Roboto Condensed"/>
              <a:buNone/>
            </a:pPr>
            <a:r>
              <a:rPr lang="en-US" dirty="0" err="1"/>
              <a:t>Thời</a:t>
            </a:r>
            <a:r>
              <a:rPr lang="en-US" dirty="0"/>
              <a:t> </a:t>
            </a:r>
            <a:r>
              <a:rPr lang="en-US" dirty="0" err="1"/>
              <a:t>điểm</a:t>
            </a:r>
            <a:r>
              <a:rPr lang="en-US" dirty="0"/>
              <a:t> </a:t>
            </a:r>
            <a:r>
              <a:rPr lang="en-US" dirty="0" err="1"/>
              <a:t>tổ</a:t>
            </a:r>
            <a:r>
              <a:rPr lang="en-US" dirty="0"/>
              <a:t> </a:t>
            </a:r>
            <a:r>
              <a:rPr lang="en-US" dirty="0" err="1"/>
              <a:t>chức</a:t>
            </a:r>
            <a:r>
              <a:rPr lang="en-US" dirty="0"/>
              <a:t>: </a:t>
            </a:r>
            <a:r>
              <a:rPr lang="en-US" dirty="0" err="1"/>
              <a:t>Tuần</a:t>
            </a:r>
            <a:r>
              <a:rPr lang="en-US" dirty="0"/>
              <a:t> </a:t>
            </a:r>
            <a:r>
              <a:rPr lang="en-US" dirty="0" err="1"/>
              <a:t>học</a:t>
            </a:r>
            <a:r>
              <a:rPr lang="en-US" dirty="0"/>
              <a:t> </a:t>
            </a:r>
            <a:r>
              <a:rPr lang="en-US" dirty="0" err="1"/>
              <a:t>thứ</a:t>
            </a:r>
            <a:r>
              <a:rPr lang="en-US" dirty="0"/>
              <a:t> 3 </a:t>
            </a:r>
            <a:r>
              <a:rPr lang="en-US" dirty="0" err="1"/>
              <a:t>theo</a:t>
            </a:r>
            <a:r>
              <a:rPr lang="en-US" dirty="0"/>
              <a:t> </a:t>
            </a:r>
            <a:r>
              <a:rPr lang="en-US" dirty="0" err="1"/>
              <a:t>kế</a:t>
            </a:r>
            <a:r>
              <a:rPr lang="en-US" dirty="0"/>
              <a:t> </a:t>
            </a:r>
            <a:r>
              <a:rPr lang="en-US" dirty="0" err="1"/>
              <a:t>hoạch</a:t>
            </a:r>
            <a:r>
              <a:rPr lang="en-US" dirty="0"/>
              <a:t> </a:t>
            </a:r>
            <a:r>
              <a:rPr lang="en-US" dirty="0" err="1"/>
              <a:t>thời</a:t>
            </a:r>
            <a:r>
              <a:rPr lang="en-US" dirty="0"/>
              <a:t> </a:t>
            </a:r>
            <a:r>
              <a:rPr lang="en-US" dirty="0" err="1"/>
              <a:t>gian</a:t>
            </a:r>
            <a:r>
              <a:rPr lang="en-US" dirty="0"/>
              <a:t> </a:t>
            </a:r>
            <a:r>
              <a:rPr lang="en-US" dirty="0" err="1"/>
              <a:t>năm</a:t>
            </a:r>
            <a:r>
              <a:rPr lang="en-US" dirty="0"/>
              <a:t> </a:t>
            </a:r>
            <a:r>
              <a:rPr lang="en-US" dirty="0" err="1"/>
              <a:t>học</a:t>
            </a:r>
            <a:r>
              <a:rPr lang="en-US" dirty="0"/>
              <a:t> 2023-2024</a:t>
            </a:r>
          </a:p>
        </p:txBody>
      </p:sp>
      <p:graphicFrame>
        <p:nvGraphicFramePr>
          <p:cNvPr id="7" name="Table 6">
            <a:extLst>
              <a:ext uri="{FF2B5EF4-FFF2-40B4-BE49-F238E27FC236}">
                <a16:creationId xmlns:a16="http://schemas.microsoft.com/office/drawing/2014/main" id="{7C62F774-19EF-3439-12D3-3F7FC7590D60}"/>
              </a:ext>
            </a:extLst>
          </p:cNvPr>
          <p:cNvGraphicFramePr>
            <a:graphicFrameLocks noGrp="1"/>
          </p:cNvGraphicFramePr>
          <p:nvPr>
            <p:extLst>
              <p:ext uri="{D42A27DB-BD31-4B8C-83A1-F6EECF244321}">
                <p14:modId xmlns:p14="http://schemas.microsoft.com/office/powerpoint/2010/main" val="3800491946"/>
              </p:ext>
            </p:extLst>
          </p:nvPr>
        </p:nvGraphicFramePr>
        <p:xfrm>
          <a:off x="214313" y="1893299"/>
          <a:ext cx="8699394" cy="3015864"/>
        </p:xfrm>
        <a:graphic>
          <a:graphicData uri="http://schemas.openxmlformats.org/drawingml/2006/table">
            <a:tbl>
              <a:tblPr firstRow="1" firstCol="1" bandRow="1">
                <a:tableStyleId>{B46BF66B-BF0D-49A5-ABA2-E6C1EFEF6E1B}</a:tableStyleId>
              </a:tblPr>
              <a:tblGrid>
                <a:gridCol w="943927">
                  <a:extLst>
                    <a:ext uri="{9D8B030D-6E8A-4147-A177-3AD203B41FA5}">
                      <a16:colId xmlns:a16="http://schemas.microsoft.com/office/drawing/2014/main" val="17131791"/>
                    </a:ext>
                  </a:extLst>
                </a:gridCol>
                <a:gridCol w="751840">
                  <a:extLst>
                    <a:ext uri="{9D8B030D-6E8A-4147-A177-3AD203B41FA5}">
                      <a16:colId xmlns:a16="http://schemas.microsoft.com/office/drawing/2014/main" val="4077222624"/>
                    </a:ext>
                  </a:extLst>
                </a:gridCol>
                <a:gridCol w="7003627">
                  <a:extLst>
                    <a:ext uri="{9D8B030D-6E8A-4147-A177-3AD203B41FA5}">
                      <a16:colId xmlns:a16="http://schemas.microsoft.com/office/drawing/2014/main" val="3697786182"/>
                    </a:ext>
                  </a:extLst>
                </a:gridCol>
              </a:tblGrid>
              <a:tr h="124556">
                <a:tc gridSpan="2">
                  <a:txBody>
                    <a:bodyPr/>
                    <a:lstStyle/>
                    <a:p>
                      <a:pPr algn="ctr">
                        <a:lnSpc>
                          <a:spcPct val="115000"/>
                        </a:lnSpc>
                        <a:spcBef>
                          <a:spcPts val="0"/>
                        </a:spcBef>
                        <a:spcAft>
                          <a:spcPts val="600"/>
                        </a:spcAft>
                      </a:pPr>
                      <a:r>
                        <a:rPr lang="en-US" sz="1500" b="1" dirty="0" err="1">
                          <a:effectLst/>
                        </a:rPr>
                        <a:t>Môn</a:t>
                      </a:r>
                      <a:r>
                        <a:rPr lang="en-US" sz="1500" b="1" dirty="0">
                          <a:effectLst/>
                        </a:rPr>
                        <a:t> </a:t>
                      </a:r>
                      <a:r>
                        <a:rPr lang="en-US" sz="1500" b="1" dirty="0" err="1">
                          <a:effectLst/>
                        </a:rPr>
                        <a:t>học</a:t>
                      </a:r>
                      <a:endParaRPr lang="en-US" sz="1500" b="1" dirty="0">
                        <a:effectLst/>
                        <a:latin typeface="Times New Roman" panose="02020603050405020304" pitchFamily="18" charset="0"/>
                        <a:cs typeface="Times New Roman" panose="02020603050405020304" pitchFamily="18" charset="0"/>
                      </a:endParaRPr>
                    </a:p>
                  </a:txBody>
                  <a:tcPr marL="24362" marR="24362" marT="24362" marB="24362" anchor="ctr"/>
                </a:tc>
                <a:tc hMerge="1">
                  <a:txBody>
                    <a:bodyPr/>
                    <a:lstStyle/>
                    <a:p>
                      <a:pPr algn="ctr">
                        <a:lnSpc>
                          <a:spcPct val="115000"/>
                        </a:lnSpc>
                        <a:spcBef>
                          <a:spcPts val="0"/>
                        </a:spcBef>
                        <a:spcAft>
                          <a:spcPts val="600"/>
                        </a:spcAft>
                      </a:pPr>
                      <a:r>
                        <a:rPr lang="en-US" sz="1500" b="1" dirty="0" err="1">
                          <a:effectLst/>
                        </a:rPr>
                        <a:t>Môn</a:t>
                      </a:r>
                      <a:r>
                        <a:rPr lang="en-US" sz="1500" b="1" dirty="0">
                          <a:effectLst/>
                        </a:rPr>
                        <a:t> </a:t>
                      </a:r>
                      <a:r>
                        <a:rPr lang="en-US" sz="1500" b="1" dirty="0" err="1">
                          <a:effectLst/>
                        </a:rPr>
                        <a:t>học</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tc>
                  <a:txBody>
                    <a:bodyPr/>
                    <a:lstStyle/>
                    <a:p>
                      <a:pPr marL="355600" algn="ctr">
                        <a:lnSpc>
                          <a:spcPct val="115000"/>
                        </a:lnSpc>
                        <a:spcBef>
                          <a:spcPts val="0"/>
                        </a:spcBef>
                        <a:spcAft>
                          <a:spcPts val="600"/>
                        </a:spcAft>
                      </a:pPr>
                      <a:r>
                        <a:rPr lang="en-US" sz="1500" b="1" dirty="0" err="1">
                          <a:effectLst/>
                        </a:rPr>
                        <a:t>Yêu</a:t>
                      </a:r>
                      <a:r>
                        <a:rPr lang="en-US" sz="1500" b="1" dirty="0">
                          <a:effectLst/>
                        </a:rPr>
                        <a:t> </a:t>
                      </a:r>
                      <a:r>
                        <a:rPr lang="en-US" sz="1500" b="1" dirty="0" err="1">
                          <a:effectLst/>
                        </a:rPr>
                        <a:t>cầu</a:t>
                      </a:r>
                      <a:r>
                        <a:rPr lang="en-US" sz="1500" b="1" dirty="0">
                          <a:effectLst/>
                        </a:rPr>
                        <a:t> </a:t>
                      </a:r>
                      <a:r>
                        <a:rPr lang="en-US" sz="1500" b="1" dirty="0" err="1">
                          <a:effectLst/>
                        </a:rPr>
                        <a:t>cần</a:t>
                      </a:r>
                      <a:r>
                        <a:rPr lang="en-US" sz="1500" b="1" dirty="0">
                          <a:effectLst/>
                        </a:rPr>
                        <a:t> </a:t>
                      </a:r>
                      <a:r>
                        <a:rPr lang="en-US" sz="1500" b="1" dirty="0" err="1">
                          <a:effectLst/>
                        </a:rPr>
                        <a:t>đạt</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extLst>
                  <a:ext uri="{0D108BD9-81ED-4DB2-BD59-A6C34878D82A}">
                    <a16:rowId xmlns:a16="http://schemas.microsoft.com/office/drawing/2014/main" val="3884805948"/>
                  </a:ext>
                </a:extLst>
              </a:tr>
              <a:tr h="1045087">
                <a:tc>
                  <a:txBody>
                    <a:bodyPr/>
                    <a:lstStyle/>
                    <a:p>
                      <a:pPr algn="ctr">
                        <a:lnSpc>
                          <a:spcPct val="115000"/>
                        </a:lnSpc>
                        <a:spcBef>
                          <a:spcPts val="0"/>
                        </a:spcBef>
                        <a:spcAft>
                          <a:spcPts val="600"/>
                        </a:spcAft>
                      </a:pPr>
                      <a:r>
                        <a:rPr lang="en-US" sz="1500" dirty="0" err="1">
                          <a:effectLst/>
                        </a:rPr>
                        <a:t>Môn</a:t>
                      </a:r>
                      <a:r>
                        <a:rPr lang="en-US" sz="1500" dirty="0">
                          <a:effectLst/>
                        </a:rPr>
                        <a:t> </a:t>
                      </a:r>
                      <a:r>
                        <a:rPr lang="en-US" sz="1500" dirty="0" err="1">
                          <a:effectLst/>
                        </a:rPr>
                        <a:t>học</a:t>
                      </a:r>
                      <a:endParaRPr lang="en-US" sz="1500" dirty="0">
                        <a:effectLst/>
                      </a:endParaRPr>
                    </a:p>
                    <a:p>
                      <a:pPr algn="ctr">
                        <a:lnSpc>
                          <a:spcPct val="115000"/>
                        </a:lnSpc>
                        <a:spcBef>
                          <a:spcPts val="0"/>
                        </a:spcBef>
                        <a:spcAft>
                          <a:spcPts val="600"/>
                        </a:spcAft>
                      </a:pPr>
                      <a:r>
                        <a:rPr lang="en-US" sz="1500" dirty="0" err="1">
                          <a:effectLst/>
                        </a:rPr>
                        <a:t>chủ</a:t>
                      </a:r>
                      <a:r>
                        <a:rPr lang="en-US" sz="1500" dirty="0">
                          <a:effectLst/>
                        </a:rPr>
                        <a:t> </a:t>
                      </a:r>
                      <a:r>
                        <a:rPr lang="en-US" sz="1500" dirty="0" err="1">
                          <a:effectLst/>
                        </a:rPr>
                        <a:t>đạo</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tc>
                  <a:txBody>
                    <a:bodyPr/>
                    <a:lstStyle/>
                    <a:p>
                      <a:pPr algn="ctr">
                        <a:lnSpc>
                          <a:spcPct val="115000"/>
                        </a:lnSpc>
                        <a:spcBef>
                          <a:spcPts val="0"/>
                        </a:spcBef>
                        <a:spcAft>
                          <a:spcPts val="600"/>
                        </a:spcAft>
                      </a:pPr>
                      <a:r>
                        <a:rPr lang="en-US" sz="1500" dirty="0" err="1">
                          <a:effectLst/>
                        </a:rPr>
                        <a:t>Toán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tc>
                  <a:txBody>
                    <a:bodyPr/>
                    <a:lstStyle/>
                    <a:p>
                      <a:pPr indent="143510" algn="just">
                        <a:lnSpc>
                          <a:spcPct val="115000"/>
                        </a:lnSpc>
                        <a:spcBef>
                          <a:spcPts val="0"/>
                        </a:spcBef>
                        <a:spcAft>
                          <a:spcPts val="600"/>
                        </a:spcAft>
                      </a:pPr>
                      <a:r>
                        <a:rPr lang="en-US" sz="1500" dirty="0">
                          <a:effectLst/>
                        </a:rPr>
                        <a:t>- </a:t>
                      </a:r>
                      <a:r>
                        <a:rPr lang="en-US" sz="1500" dirty="0" err="1">
                          <a:effectLst/>
                        </a:rPr>
                        <a:t>Thực</a:t>
                      </a:r>
                      <a:r>
                        <a:rPr lang="en-US" sz="1500" dirty="0">
                          <a:effectLst/>
                        </a:rPr>
                        <a:t> </a:t>
                      </a:r>
                      <a:r>
                        <a:rPr lang="en-US" sz="1500" dirty="0" err="1">
                          <a:effectLst/>
                        </a:rPr>
                        <a:t>hiện</a:t>
                      </a:r>
                      <a:r>
                        <a:rPr lang="en-US" sz="1500" dirty="0">
                          <a:effectLst/>
                        </a:rPr>
                        <a:t> </a:t>
                      </a:r>
                      <a:r>
                        <a:rPr lang="en-US" sz="1500" dirty="0" err="1">
                          <a:effectLst/>
                        </a:rPr>
                        <a:t>nhận</a:t>
                      </a:r>
                      <a:r>
                        <a:rPr lang="en-US" sz="1500" dirty="0">
                          <a:effectLst/>
                        </a:rPr>
                        <a:t> </a:t>
                      </a:r>
                      <a:r>
                        <a:rPr lang="en-US" sz="1500" dirty="0" err="1">
                          <a:effectLst/>
                        </a:rPr>
                        <a:t>dạng</a:t>
                      </a:r>
                      <a:r>
                        <a:rPr lang="en-US" sz="1500" dirty="0">
                          <a:effectLst/>
                        </a:rPr>
                        <a:t> (</a:t>
                      </a:r>
                      <a:r>
                        <a:rPr lang="en-US" sz="1500" dirty="0" err="1">
                          <a:effectLst/>
                        </a:rPr>
                        <a:t>thông</a:t>
                      </a:r>
                      <a:r>
                        <a:rPr lang="en-US" sz="1500" dirty="0">
                          <a:effectLst/>
                        </a:rPr>
                        <a:t> qua </a:t>
                      </a:r>
                      <a:r>
                        <a:rPr lang="en-US" sz="1500" dirty="0" err="1">
                          <a:effectLst/>
                        </a:rPr>
                        <a:t>đồ</a:t>
                      </a:r>
                      <a:r>
                        <a:rPr lang="en-US" sz="1500" dirty="0">
                          <a:effectLst/>
                        </a:rPr>
                        <a:t> </a:t>
                      </a:r>
                      <a:r>
                        <a:rPr lang="en-US" sz="1500" dirty="0" err="1">
                          <a:effectLst/>
                        </a:rPr>
                        <a:t>dùng</a:t>
                      </a:r>
                      <a:r>
                        <a:rPr lang="en-US" sz="1500" dirty="0">
                          <a:effectLst/>
                        </a:rPr>
                        <a:t> </a:t>
                      </a:r>
                      <a:r>
                        <a:rPr lang="en-US" sz="1500" dirty="0" err="1">
                          <a:effectLst/>
                        </a:rPr>
                        <a:t>học</a:t>
                      </a:r>
                      <a:r>
                        <a:rPr lang="en-US" sz="1500" dirty="0">
                          <a:effectLst/>
                        </a:rPr>
                        <a:t> </a:t>
                      </a:r>
                      <a:r>
                        <a:rPr lang="en-US" sz="1500" dirty="0" err="1">
                          <a:effectLst/>
                        </a:rPr>
                        <a:t>tập</a:t>
                      </a:r>
                      <a:r>
                        <a:rPr lang="en-US" sz="1500" dirty="0">
                          <a:effectLst/>
                        </a:rPr>
                        <a:t> </a:t>
                      </a:r>
                      <a:r>
                        <a:rPr lang="en-US" sz="1500" dirty="0" err="1">
                          <a:effectLst/>
                        </a:rPr>
                        <a:t>cá</a:t>
                      </a:r>
                      <a:r>
                        <a:rPr lang="en-US" sz="1500" dirty="0">
                          <a:effectLst/>
                        </a:rPr>
                        <a:t> </a:t>
                      </a:r>
                      <a:r>
                        <a:rPr lang="en-US" sz="1500" dirty="0" err="1">
                          <a:effectLst/>
                        </a:rPr>
                        <a:t>nhân</a:t>
                      </a:r>
                      <a:r>
                        <a:rPr lang="en-US" sz="1500" dirty="0">
                          <a:effectLst/>
                        </a:rPr>
                        <a:t> </a:t>
                      </a:r>
                      <a:r>
                        <a:rPr lang="en-US" sz="1500" dirty="0" err="1">
                          <a:effectLst/>
                        </a:rPr>
                        <a:t>hoặc</a:t>
                      </a:r>
                      <a:r>
                        <a:rPr lang="en-US" sz="1500" dirty="0">
                          <a:effectLst/>
                        </a:rPr>
                        <a:t> </a:t>
                      </a:r>
                      <a:r>
                        <a:rPr lang="en-US" sz="1500" dirty="0" err="1">
                          <a:effectLst/>
                        </a:rPr>
                        <a:t>vật</a:t>
                      </a:r>
                      <a:r>
                        <a:rPr lang="en-US" sz="1500" dirty="0">
                          <a:effectLst/>
                        </a:rPr>
                        <a:t> </a:t>
                      </a:r>
                      <a:r>
                        <a:rPr lang="en-US" sz="1500" dirty="0" err="1">
                          <a:effectLst/>
                        </a:rPr>
                        <a:t>thật</a:t>
                      </a:r>
                      <a:r>
                        <a:rPr lang="en-US" sz="1500" dirty="0">
                          <a:effectLst/>
                        </a:rPr>
                        <a:t>) </a:t>
                      </a:r>
                      <a:r>
                        <a:rPr lang="en-US" sz="1500" dirty="0" err="1">
                          <a:effectLst/>
                        </a:rPr>
                        <a:t>và</a:t>
                      </a:r>
                      <a:r>
                        <a:rPr lang="en-US" sz="1500" dirty="0">
                          <a:effectLst/>
                        </a:rPr>
                        <a:t> </a:t>
                      </a:r>
                      <a:r>
                        <a:rPr lang="en-US" sz="1500" dirty="0" err="1">
                          <a:effectLst/>
                        </a:rPr>
                        <a:t>gọi</a:t>
                      </a:r>
                      <a:r>
                        <a:rPr lang="en-US" sz="1500" dirty="0">
                          <a:effectLst/>
                        </a:rPr>
                        <a:t> </a:t>
                      </a:r>
                      <a:r>
                        <a:rPr lang="en-US" sz="1500" dirty="0" err="1">
                          <a:effectLst/>
                        </a:rPr>
                        <a:t>đúng</a:t>
                      </a:r>
                      <a:r>
                        <a:rPr lang="en-US" sz="1500" dirty="0">
                          <a:effectLst/>
                        </a:rPr>
                        <a:t> </a:t>
                      </a:r>
                      <a:r>
                        <a:rPr lang="en-US" sz="1500" dirty="0" err="1">
                          <a:effectLst/>
                        </a:rPr>
                        <a:t>tên</a:t>
                      </a:r>
                      <a:r>
                        <a:rPr lang="en-US" sz="1500" dirty="0">
                          <a:effectLst/>
                        </a:rPr>
                        <a:t> </a:t>
                      </a:r>
                      <a:r>
                        <a:rPr lang="en-US" sz="1500" dirty="0" err="1">
                          <a:effectLst/>
                        </a:rPr>
                        <a:t>khối</a:t>
                      </a:r>
                      <a:r>
                        <a:rPr lang="en-US" sz="1500" dirty="0">
                          <a:effectLst/>
                        </a:rPr>
                        <a:t> </a:t>
                      </a:r>
                      <a:r>
                        <a:rPr lang="en-US" sz="1500" dirty="0" err="1">
                          <a:effectLst/>
                        </a:rPr>
                        <a:t>lập</a:t>
                      </a:r>
                      <a:r>
                        <a:rPr lang="en-US" sz="1500" dirty="0">
                          <a:effectLst/>
                        </a:rPr>
                        <a:t> </a:t>
                      </a:r>
                      <a:r>
                        <a:rPr lang="en-US" sz="1500" dirty="0" err="1">
                          <a:effectLst/>
                        </a:rPr>
                        <a:t>phương</a:t>
                      </a:r>
                      <a:r>
                        <a:rPr lang="en-US" sz="1500" dirty="0">
                          <a:effectLst/>
                        </a:rPr>
                        <a:t>, </a:t>
                      </a:r>
                      <a:r>
                        <a:rPr lang="en-US" sz="1500" dirty="0" err="1">
                          <a:effectLst/>
                        </a:rPr>
                        <a:t>khối</a:t>
                      </a:r>
                      <a:r>
                        <a:rPr lang="en-US" sz="1500" dirty="0">
                          <a:effectLst/>
                        </a:rPr>
                        <a:t> </a:t>
                      </a:r>
                      <a:r>
                        <a:rPr lang="en-US" sz="1500" dirty="0" err="1">
                          <a:effectLst/>
                        </a:rPr>
                        <a:t>hộp</a:t>
                      </a:r>
                      <a:r>
                        <a:rPr lang="en-US" sz="1500" dirty="0">
                          <a:effectLst/>
                        </a:rPr>
                        <a:t> </a:t>
                      </a:r>
                      <a:r>
                        <a:rPr lang="en-US" sz="1500" dirty="0" err="1">
                          <a:effectLst/>
                        </a:rPr>
                        <a:t>chữ</a:t>
                      </a:r>
                      <a:r>
                        <a:rPr lang="en-US" sz="1500" dirty="0">
                          <a:effectLst/>
                        </a:rPr>
                        <a:t> </a:t>
                      </a:r>
                      <a:r>
                        <a:rPr lang="en-US" sz="1500" dirty="0" err="1">
                          <a:effectLst/>
                        </a:rPr>
                        <a:t>nhật</a:t>
                      </a:r>
                      <a:endParaRPr lang="en-US" sz="1500" dirty="0">
                        <a:effectLst/>
                      </a:endParaRPr>
                    </a:p>
                    <a:p>
                      <a:pPr indent="143510" algn="just">
                        <a:lnSpc>
                          <a:spcPct val="115000"/>
                        </a:lnSpc>
                        <a:spcBef>
                          <a:spcPts val="0"/>
                        </a:spcBef>
                        <a:spcAft>
                          <a:spcPts val="600"/>
                        </a:spcAft>
                      </a:pPr>
                      <a:r>
                        <a:rPr lang="en-US" sz="1500" dirty="0">
                          <a:effectLst/>
                        </a:rPr>
                        <a:t>- </a:t>
                      </a:r>
                      <a:r>
                        <a:rPr lang="en-US" sz="1500" dirty="0" err="1">
                          <a:effectLst/>
                        </a:rPr>
                        <a:t>Giải</a:t>
                      </a:r>
                      <a:r>
                        <a:rPr lang="en-US" sz="1500" dirty="0">
                          <a:effectLst/>
                        </a:rPr>
                        <a:t> </a:t>
                      </a:r>
                      <a:r>
                        <a:rPr lang="en-US" sz="1500" dirty="0" err="1">
                          <a:effectLst/>
                        </a:rPr>
                        <a:t>quyết</a:t>
                      </a:r>
                      <a:r>
                        <a:rPr lang="en-US" sz="1500" dirty="0">
                          <a:effectLst/>
                        </a:rPr>
                        <a:t> </a:t>
                      </a:r>
                      <a:r>
                        <a:rPr lang="en-US" sz="1500" dirty="0" err="1">
                          <a:effectLst/>
                        </a:rPr>
                        <a:t>được</a:t>
                      </a:r>
                      <a:r>
                        <a:rPr lang="en-US" sz="1500" dirty="0">
                          <a:effectLst/>
                        </a:rPr>
                        <a:t> </a:t>
                      </a:r>
                      <a:r>
                        <a:rPr lang="en-US" sz="1500" dirty="0" err="1">
                          <a:effectLst/>
                        </a:rPr>
                        <a:t>một</a:t>
                      </a:r>
                      <a:r>
                        <a:rPr lang="en-US" sz="1500" dirty="0">
                          <a:effectLst/>
                        </a:rPr>
                        <a:t> </a:t>
                      </a:r>
                      <a:r>
                        <a:rPr lang="en-US" sz="1500" dirty="0" err="1">
                          <a:effectLst/>
                        </a:rPr>
                        <a:t>số</a:t>
                      </a:r>
                      <a:r>
                        <a:rPr lang="en-US" sz="1500" dirty="0">
                          <a:effectLst/>
                        </a:rPr>
                        <a:t> </a:t>
                      </a:r>
                      <a:r>
                        <a:rPr lang="en-US" sz="1500" dirty="0" err="1">
                          <a:effectLst/>
                        </a:rPr>
                        <a:t>vấn</a:t>
                      </a:r>
                      <a:r>
                        <a:rPr lang="en-US" sz="1500" dirty="0">
                          <a:effectLst/>
                        </a:rPr>
                        <a:t> </a:t>
                      </a:r>
                      <a:r>
                        <a:rPr lang="en-US" sz="1500" dirty="0" err="1">
                          <a:effectLst/>
                        </a:rPr>
                        <a:t>đề</a:t>
                      </a:r>
                      <a:r>
                        <a:rPr lang="en-US" sz="1500" dirty="0">
                          <a:effectLst/>
                        </a:rPr>
                        <a:t> </a:t>
                      </a:r>
                      <a:r>
                        <a:rPr lang="en-US" sz="1500" dirty="0" err="1">
                          <a:effectLst/>
                        </a:rPr>
                        <a:t>thực</a:t>
                      </a:r>
                      <a:r>
                        <a:rPr lang="en-US" sz="1500" dirty="0">
                          <a:effectLst/>
                        </a:rPr>
                        <a:t> </a:t>
                      </a:r>
                      <a:r>
                        <a:rPr lang="en-US" sz="1500" dirty="0" err="1">
                          <a:effectLst/>
                        </a:rPr>
                        <a:t>tiễn</a:t>
                      </a:r>
                      <a:r>
                        <a:rPr lang="en-US" sz="1500" dirty="0">
                          <a:effectLst/>
                        </a:rPr>
                        <a:t> </a:t>
                      </a:r>
                      <a:r>
                        <a:rPr lang="en-US" sz="1500" dirty="0" err="1">
                          <a:effectLst/>
                        </a:rPr>
                        <a:t>đơn</a:t>
                      </a:r>
                      <a:r>
                        <a:rPr lang="en-US" sz="1500" dirty="0">
                          <a:effectLst/>
                        </a:rPr>
                        <a:t> </a:t>
                      </a:r>
                      <a:r>
                        <a:rPr lang="en-US" sz="1500" dirty="0" err="1">
                          <a:effectLst/>
                        </a:rPr>
                        <a:t>giản</a:t>
                      </a:r>
                      <a:r>
                        <a:rPr lang="en-US" sz="1500" dirty="0">
                          <a:effectLst/>
                        </a:rPr>
                        <a:t> </a:t>
                      </a:r>
                      <a:r>
                        <a:rPr lang="en-US" sz="1500" dirty="0" err="1">
                          <a:effectLst/>
                        </a:rPr>
                        <a:t>liên</a:t>
                      </a:r>
                      <a:r>
                        <a:rPr lang="en-US" sz="1500" dirty="0">
                          <a:effectLst/>
                        </a:rPr>
                        <a:t> </a:t>
                      </a:r>
                      <a:r>
                        <a:rPr lang="en-US" sz="1500" dirty="0" err="1">
                          <a:effectLst/>
                        </a:rPr>
                        <a:t>quan</a:t>
                      </a:r>
                      <a:r>
                        <a:rPr lang="en-US" sz="1500" dirty="0">
                          <a:effectLst/>
                        </a:rPr>
                        <a:t> </a:t>
                      </a:r>
                      <a:r>
                        <a:rPr lang="en-US" sz="1500" dirty="0" err="1">
                          <a:effectLst/>
                        </a:rPr>
                        <a:t>đến</a:t>
                      </a:r>
                      <a:r>
                        <a:rPr lang="en-US" sz="1500" dirty="0">
                          <a:effectLst/>
                        </a:rPr>
                        <a:t> </a:t>
                      </a:r>
                      <a:r>
                        <a:rPr lang="en-US" sz="1500" dirty="0" err="1">
                          <a:effectLst/>
                        </a:rPr>
                        <a:t>nhận</a:t>
                      </a:r>
                      <a:r>
                        <a:rPr lang="en-US" sz="1500" dirty="0">
                          <a:effectLst/>
                        </a:rPr>
                        <a:t> </a:t>
                      </a:r>
                      <a:r>
                        <a:rPr lang="en-US" sz="1500" dirty="0" err="1">
                          <a:effectLst/>
                        </a:rPr>
                        <a:t>biết</a:t>
                      </a:r>
                      <a:r>
                        <a:rPr lang="en-US" sz="1500" dirty="0">
                          <a:effectLst/>
                        </a:rPr>
                        <a:t> </a:t>
                      </a:r>
                      <a:r>
                        <a:rPr lang="en-US" sz="1500" dirty="0" err="1">
                          <a:effectLst/>
                        </a:rPr>
                        <a:t>các</a:t>
                      </a:r>
                      <a:r>
                        <a:rPr lang="en-US" sz="1500" dirty="0">
                          <a:effectLst/>
                        </a:rPr>
                        <a:t> </a:t>
                      </a:r>
                      <a:r>
                        <a:rPr lang="en-US" sz="1500" dirty="0" err="1">
                          <a:effectLst/>
                        </a:rPr>
                        <a:t>hình</a:t>
                      </a:r>
                      <a:r>
                        <a:rPr lang="en-US" sz="1500" dirty="0">
                          <a:effectLst/>
                        </a:rPr>
                        <a:t> </a:t>
                      </a:r>
                      <a:r>
                        <a:rPr lang="en-US" sz="1500" dirty="0" err="1">
                          <a:effectLst/>
                        </a:rPr>
                        <a:t>trong</a:t>
                      </a:r>
                      <a:r>
                        <a:rPr lang="en-US" sz="1500" dirty="0">
                          <a:effectLst/>
                        </a:rPr>
                        <a:t> </a:t>
                      </a:r>
                      <a:r>
                        <a:rPr lang="en-US" sz="1500" dirty="0" err="1">
                          <a:effectLst/>
                        </a:rPr>
                        <a:t>thực</a:t>
                      </a:r>
                      <a:r>
                        <a:rPr lang="en-US" sz="1500" dirty="0">
                          <a:effectLst/>
                        </a:rPr>
                        <a:t> </a:t>
                      </a:r>
                      <a:r>
                        <a:rPr lang="en-US" sz="1500" dirty="0" err="1">
                          <a:effectLst/>
                        </a:rPr>
                        <a:t>tế</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extLst>
                  <a:ext uri="{0D108BD9-81ED-4DB2-BD59-A6C34878D82A}">
                    <a16:rowId xmlns:a16="http://schemas.microsoft.com/office/drawing/2014/main" val="1969515081"/>
                  </a:ext>
                </a:extLst>
              </a:tr>
              <a:tr h="1432062">
                <a:tc>
                  <a:txBody>
                    <a:bodyPr/>
                    <a:lstStyle/>
                    <a:p>
                      <a:pPr algn="ctr">
                        <a:lnSpc>
                          <a:spcPct val="115000"/>
                        </a:lnSpc>
                        <a:spcBef>
                          <a:spcPts val="0"/>
                        </a:spcBef>
                        <a:spcAft>
                          <a:spcPts val="600"/>
                        </a:spcAft>
                      </a:pPr>
                      <a:r>
                        <a:rPr lang="en-US" sz="1500" dirty="0" err="1">
                          <a:effectLst/>
                        </a:rPr>
                        <a:t>Môn</a:t>
                      </a:r>
                      <a:r>
                        <a:rPr lang="en-US" sz="1500" dirty="0">
                          <a:effectLst/>
                        </a:rPr>
                        <a:t> </a:t>
                      </a:r>
                      <a:r>
                        <a:rPr lang="en-US" sz="1500" dirty="0" err="1">
                          <a:effectLst/>
                        </a:rPr>
                        <a:t>học</a:t>
                      </a:r>
                      <a:endParaRPr lang="en-US" sz="1500" dirty="0">
                        <a:effectLst/>
                      </a:endParaRPr>
                    </a:p>
                    <a:p>
                      <a:pPr algn="ctr">
                        <a:lnSpc>
                          <a:spcPct val="115000"/>
                        </a:lnSpc>
                        <a:spcBef>
                          <a:spcPts val="0"/>
                        </a:spcBef>
                        <a:spcAft>
                          <a:spcPts val="600"/>
                        </a:spcAft>
                      </a:pPr>
                      <a:r>
                        <a:rPr lang="en-US" sz="1500" dirty="0" err="1">
                          <a:effectLst/>
                        </a:rPr>
                        <a:t>tích</a:t>
                      </a:r>
                      <a:r>
                        <a:rPr lang="en-US" sz="1500" dirty="0">
                          <a:effectLst/>
                        </a:rPr>
                        <a:t> </a:t>
                      </a:r>
                      <a:r>
                        <a:rPr lang="en-US" sz="1500" dirty="0" err="1">
                          <a:effectLst/>
                        </a:rPr>
                        <a:t>hợp</a:t>
                      </a:r>
                      <a:endParaRPr lang="en-US" sz="1500" dirty="0">
                        <a:effectLst/>
                      </a:endParaRPr>
                    </a:p>
                    <a:p>
                      <a:pPr marL="355600" algn="ctr">
                        <a:lnSpc>
                          <a:spcPct val="115000"/>
                        </a:lnSpc>
                        <a:spcBef>
                          <a:spcPts val="0"/>
                        </a:spcBef>
                        <a:spcAft>
                          <a:spcPts val="600"/>
                        </a:spcAft>
                      </a:pPr>
                      <a:r>
                        <a:rPr lang="en-US" sz="1500" dirty="0">
                          <a:effectLst/>
                        </a:rPr>
                        <a:t> </a:t>
                      </a:r>
                    </a:p>
                    <a:p>
                      <a:pPr marL="355600" algn="ctr">
                        <a:lnSpc>
                          <a:spcPct val="115000"/>
                        </a:lnSpc>
                        <a:spcBef>
                          <a:spcPts val="0"/>
                        </a:spcBef>
                        <a:spcAft>
                          <a:spcPts val="600"/>
                        </a:spcAft>
                      </a:pPr>
                      <a:r>
                        <a:rPr lang="en-US" sz="1500" dirty="0">
                          <a:effectLst/>
                        </a:rPr>
                        <a:t>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tc>
                  <a:txBody>
                    <a:bodyPr/>
                    <a:lstStyle/>
                    <a:p>
                      <a:pPr marL="25400" algn="ctr">
                        <a:lnSpc>
                          <a:spcPct val="115000"/>
                        </a:lnSpc>
                        <a:spcBef>
                          <a:spcPts val="0"/>
                        </a:spcBef>
                        <a:spcAft>
                          <a:spcPts val="600"/>
                        </a:spcAft>
                      </a:pPr>
                      <a:r>
                        <a:rPr lang="en-US" sz="1500" dirty="0" err="1">
                          <a:effectLst/>
                        </a:rPr>
                        <a:t>Mĩ</a:t>
                      </a:r>
                      <a:r>
                        <a:rPr lang="en-US" sz="1500" dirty="0">
                          <a:effectLst/>
                        </a:rPr>
                        <a:t> </a:t>
                      </a:r>
                      <a:r>
                        <a:rPr lang="en-US" sz="1500" dirty="0" err="1">
                          <a:effectLst/>
                        </a:rPr>
                        <a:t>thuật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tc>
                  <a:txBody>
                    <a:bodyPr/>
                    <a:lstStyle/>
                    <a:p>
                      <a:pPr indent="143510" algn="just">
                        <a:lnSpc>
                          <a:spcPct val="115000"/>
                        </a:lnSpc>
                        <a:spcBef>
                          <a:spcPts val="0"/>
                        </a:spcBef>
                        <a:spcAft>
                          <a:spcPts val="600"/>
                        </a:spcAft>
                      </a:pPr>
                      <a:r>
                        <a:rPr lang="en-US" sz="1500" dirty="0">
                          <a:effectLst/>
                        </a:rPr>
                        <a:t>- </a:t>
                      </a:r>
                      <a:r>
                        <a:rPr lang="en-US" sz="1500" dirty="0" err="1">
                          <a:effectLst/>
                        </a:rPr>
                        <a:t>Tạo</a:t>
                      </a:r>
                      <a:r>
                        <a:rPr lang="en-US" sz="1500" dirty="0">
                          <a:effectLst/>
                        </a:rPr>
                        <a:t> </a:t>
                      </a:r>
                      <a:r>
                        <a:rPr lang="en-US" sz="1500" dirty="0" err="1">
                          <a:effectLst/>
                        </a:rPr>
                        <a:t>được</a:t>
                      </a:r>
                      <a:r>
                        <a:rPr lang="en-US" sz="1500" dirty="0">
                          <a:effectLst/>
                        </a:rPr>
                        <a:t> </a:t>
                      </a:r>
                      <a:r>
                        <a:rPr lang="en-US" sz="1500" dirty="0" err="1">
                          <a:effectLst/>
                        </a:rPr>
                        <a:t>hình</a:t>
                      </a:r>
                      <a:r>
                        <a:rPr lang="en-US" sz="1500" dirty="0">
                          <a:effectLst/>
                        </a:rPr>
                        <a:t>, </a:t>
                      </a:r>
                      <a:r>
                        <a:rPr lang="en-US" sz="1500" dirty="0" err="1">
                          <a:effectLst/>
                        </a:rPr>
                        <a:t>khối</a:t>
                      </a:r>
                      <a:r>
                        <a:rPr lang="en-US" sz="1500" dirty="0">
                          <a:effectLst/>
                        </a:rPr>
                        <a:t> </a:t>
                      </a:r>
                      <a:r>
                        <a:rPr lang="en-US" sz="1500" dirty="0" err="1">
                          <a:effectLst/>
                        </a:rPr>
                        <a:t>dạng</a:t>
                      </a:r>
                      <a:r>
                        <a:rPr lang="en-US" sz="1500" dirty="0">
                          <a:effectLst/>
                        </a:rPr>
                        <a:t> </a:t>
                      </a:r>
                      <a:r>
                        <a:rPr lang="en-US" sz="1500" dirty="0" err="1">
                          <a:effectLst/>
                        </a:rPr>
                        <a:t>cơ</a:t>
                      </a:r>
                      <a:r>
                        <a:rPr lang="en-US" sz="1500" dirty="0">
                          <a:effectLst/>
                        </a:rPr>
                        <a:t> </a:t>
                      </a:r>
                      <a:r>
                        <a:rPr lang="en-US" sz="1500" dirty="0" err="1">
                          <a:effectLst/>
                        </a:rPr>
                        <a:t>bản</a:t>
                      </a:r>
                      <a:r>
                        <a:rPr lang="en-US" sz="1500" dirty="0">
                          <a:effectLst/>
                        </a:rPr>
                        <a:t>.</a:t>
                      </a:r>
                    </a:p>
                    <a:p>
                      <a:pPr indent="143510" algn="just">
                        <a:lnSpc>
                          <a:spcPct val="115000"/>
                        </a:lnSpc>
                        <a:spcBef>
                          <a:spcPts val="0"/>
                        </a:spcBef>
                        <a:spcAft>
                          <a:spcPts val="600"/>
                        </a:spcAft>
                      </a:pPr>
                      <a:r>
                        <a:rPr lang="en-US" sz="1500" dirty="0">
                          <a:effectLst/>
                        </a:rPr>
                        <a:t>-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được</a:t>
                      </a:r>
                      <a:r>
                        <a:rPr lang="en-US" sz="1500" dirty="0">
                          <a:effectLst/>
                        </a:rPr>
                        <a:t> </a:t>
                      </a:r>
                      <a:r>
                        <a:rPr lang="en-US" sz="1500" dirty="0" err="1">
                          <a:effectLst/>
                        </a:rPr>
                        <a:t>vật</a:t>
                      </a:r>
                      <a:r>
                        <a:rPr lang="en-US" sz="1500" dirty="0">
                          <a:effectLst/>
                        </a:rPr>
                        <a:t> </a:t>
                      </a:r>
                      <a:r>
                        <a:rPr lang="en-US" sz="1500" dirty="0" err="1">
                          <a:effectLst/>
                        </a:rPr>
                        <a:t>liệu</a:t>
                      </a:r>
                      <a:r>
                        <a:rPr lang="en-US" sz="1500" dirty="0">
                          <a:effectLst/>
                        </a:rPr>
                        <a:t> </a:t>
                      </a:r>
                      <a:r>
                        <a:rPr lang="en-US" sz="1500" dirty="0" err="1">
                          <a:effectLst/>
                        </a:rPr>
                        <a:t>sẵn</a:t>
                      </a:r>
                      <a:r>
                        <a:rPr lang="en-US" sz="1500" dirty="0">
                          <a:effectLst/>
                        </a:rPr>
                        <a:t> </a:t>
                      </a:r>
                      <a:r>
                        <a:rPr lang="en-US" sz="1500" dirty="0" err="1">
                          <a:effectLst/>
                        </a:rPr>
                        <a:t>có</a:t>
                      </a:r>
                      <a:r>
                        <a:rPr lang="en-US" sz="1500" dirty="0">
                          <a:effectLst/>
                        </a:rPr>
                        <a:t> </a:t>
                      </a:r>
                      <a:r>
                        <a:rPr lang="en-US" sz="1500" dirty="0" err="1">
                          <a:effectLst/>
                        </a:rPr>
                        <a:t>để</a:t>
                      </a:r>
                      <a:r>
                        <a:rPr lang="en-US" sz="1500" dirty="0">
                          <a:effectLst/>
                        </a:rPr>
                        <a:t> </a:t>
                      </a:r>
                      <a:r>
                        <a:rPr lang="en-US" sz="1500" dirty="0" err="1">
                          <a:effectLst/>
                        </a:rPr>
                        <a:t>thực</a:t>
                      </a:r>
                      <a:r>
                        <a:rPr lang="en-US" sz="1500" dirty="0">
                          <a:effectLst/>
                        </a:rPr>
                        <a:t> </a:t>
                      </a:r>
                      <a:r>
                        <a:rPr lang="en-US" sz="1500" dirty="0" err="1">
                          <a:effectLst/>
                        </a:rPr>
                        <a:t>hành</a:t>
                      </a:r>
                      <a:r>
                        <a:rPr lang="en-US" sz="1500" dirty="0">
                          <a:effectLst/>
                        </a:rPr>
                        <a:t>, </a:t>
                      </a:r>
                      <a:r>
                        <a:rPr lang="en-US" sz="1500" dirty="0" err="1">
                          <a:effectLst/>
                        </a:rPr>
                        <a:t>sáng</a:t>
                      </a:r>
                      <a:r>
                        <a:rPr lang="en-US" sz="1500" dirty="0">
                          <a:effectLst/>
                        </a:rPr>
                        <a:t> </a:t>
                      </a:r>
                      <a:r>
                        <a:rPr lang="en-US" sz="1500" dirty="0" err="1">
                          <a:effectLst/>
                        </a:rPr>
                        <a:t>tạo</a:t>
                      </a:r>
                      <a:r>
                        <a:rPr lang="en-US" sz="1500" dirty="0">
                          <a:effectLst/>
                        </a:rPr>
                        <a:t>.</a:t>
                      </a:r>
                    </a:p>
                    <a:p>
                      <a:pPr indent="143510" algn="just">
                        <a:lnSpc>
                          <a:spcPct val="115000"/>
                        </a:lnSpc>
                        <a:spcBef>
                          <a:spcPts val="0"/>
                        </a:spcBef>
                        <a:spcAft>
                          <a:spcPts val="600"/>
                        </a:spcAft>
                      </a:pPr>
                      <a:r>
                        <a:rPr lang="en-US" sz="1500" dirty="0">
                          <a:effectLst/>
                        </a:rPr>
                        <a:t>- </a:t>
                      </a:r>
                      <a:r>
                        <a:rPr lang="en-US" sz="1500" dirty="0" err="1">
                          <a:effectLst/>
                        </a:rPr>
                        <a:t>Biết</a:t>
                      </a:r>
                      <a:r>
                        <a:rPr lang="en-US" sz="1500" dirty="0">
                          <a:effectLst/>
                        </a:rPr>
                        <a:t> chia </a:t>
                      </a:r>
                      <a:r>
                        <a:rPr lang="en-US" sz="1500" dirty="0" err="1">
                          <a:effectLst/>
                        </a:rPr>
                        <a:t>sẻ</a:t>
                      </a:r>
                      <a:r>
                        <a:rPr lang="en-US" sz="1500" dirty="0">
                          <a:effectLst/>
                        </a:rPr>
                        <a:t> ý </a:t>
                      </a:r>
                      <a:r>
                        <a:rPr lang="en-US" sz="1500" dirty="0" err="1">
                          <a:effectLst/>
                        </a:rPr>
                        <a:t>định</a:t>
                      </a:r>
                      <a:r>
                        <a:rPr lang="en-US" sz="1500" dirty="0">
                          <a:effectLst/>
                        </a:rPr>
                        <a:t>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sản</a:t>
                      </a:r>
                      <a:r>
                        <a:rPr lang="en-US" sz="1500" dirty="0">
                          <a:effectLst/>
                        </a:rPr>
                        <a:t> </a:t>
                      </a:r>
                      <a:r>
                        <a:rPr lang="en-US" sz="1500" dirty="0" err="1">
                          <a:effectLst/>
                        </a:rPr>
                        <a:t>phẩm</a:t>
                      </a:r>
                      <a:r>
                        <a:rPr lang="en-US" sz="1500" dirty="0">
                          <a:effectLst/>
                        </a:rPr>
                        <a:t>.</a:t>
                      </a:r>
                    </a:p>
                    <a:p>
                      <a:pPr indent="143510" algn="just">
                        <a:lnSpc>
                          <a:spcPct val="115000"/>
                        </a:lnSpc>
                        <a:spcBef>
                          <a:spcPts val="0"/>
                        </a:spcBef>
                        <a:spcAft>
                          <a:spcPts val="600"/>
                        </a:spcAft>
                      </a:pPr>
                      <a:r>
                        <a:rPr lang="en-US" sz="1500" dirty="0">
                          <a:effectLst/>
                        </a:rPr>
                        <a:t>- </a:t>
                      </a:r>
                      <a:r>
                        <a:rPr lang="en-US" sz="1500" dirty="0" err="1">
                          <a:effectLst/>
                        </a:rPr>
                        <a:t>Biết</a:t>
                      </a:r>
                      <a:r>
                        <a:rPr lang="en-US" sz="1500" dirty="0">
                          <a:effectLst/>
                        </a:rPr>
                        <a:t> </a:t>
                      </a:r>
                      <a:r>
                        <a:rPr lang="en-US" sz="1500" dirty="0" err="1">
                          <a:effectLst/>
                        </a:rPr>
                        <a:t>cách</a:t>
                      </a:r>
                      <a:r>
                        <a:rPr lang="en-US" sz="1500" dirty="0">
                          <a:effectLst/>
                        </a:rPr>
                        <a:t>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công</a:t>
                      </a:r>
                      <a:r>
                        <a:rPr lang="en-US" sz="1500" dirty="0">
                          <a:effectLst/>
                        </a:rPr>
                        <a:t> </a:t>
                      </a:r>
                      <a:r>
                        <a:rPr lang="en-US" sz="1500" dirty="0" err="1">
                          <a:effectLst/>
                        </a:rPr>
                        <a:t>cụ</a:t>
                      </a:r>
                      <a:r>
                        <a:rPr lang="en-US" sz="1500" dirty="0">
                          <a:effectLst/>
                        </a:rPr>
                        <a:t> </a:t>
                      </a:r>
                      <a:r>
                        <a:rPr lang="en-US" sz="1500" dirty="0" err="1">
                          <a:effectLst/>
                        </a:rPr>
                        <a:t>phù</a:t>
                      </a:r>
                      <a:r>
                        <a:rPr lang="en-US" sz="1500" dirty="0">
                          <a:effectLst/>
                        </a:rPr>
                        <a:t> </a:t>
                      </a:r>
                      <a:r>
                        <a:rPr lang="en-US" sz="1500" dirty="0" err="1">
                          <a:effectLst/>
                        </a:rPr>
                        <a:t>hợp</a:t>
                      </a:r>
                      <a:r>
                        <a:rPr lang="en-US" sz="1500" dirty="0">
                          <a:effectLst/>
                        </a:rPr>
                        <a:t> </a:t>
                      </a:r>
                      <a:r>
                        <a:rPr lang="en-US" sz="1500" dirty="0" err="1">
                          <a:effectLst/>
                        </a:rPr>
                        <a:t>với</a:t>
                      </a:r>
                      <a:r>
                        <a:rPr lang="en-US" sz="1500" dirty="0">
                          <a:effectLst/>
                        </a:rPr>
                        <a:t> </a:t>
                      </a:r>
                      <a:r>
                        <a:rPr lang="en-US" sz="1500" dirty="0" err="1">
                          <a:effectLst/>
                        </a:rPr>
                        <a:t>vật</a:t>
                      </a:r>
                      <a:r>
                        <a:rPr lang="en-US" sz="1500" dirty="0">
                          <a:effectLst/>
                        </a:rPr>
                        <a:t> </a:t>
                      </a:r>
                      <a:r>
                        <a:rPr lang="en-US" sz="1500" dirty="0" err="1">
                          <a:effectLst/>
                        </a:rPr>
                        <a:t>liệu</a:t>
                      </a:r>
                      <a:r>
                        <a:rPr lang="en-US" sz="1500" dirty="0">
                          <a:effectLst/>
                        </a:rPr>
                        <a:t> </a:t>
                      </a:r>
                      <a:r>
                        <a:rPr lang="en-US" sz="1500" dirty="0" err="1">
                          <a:effectLst/>
                        </a:rPr>
                        <a:t>và</a:t>
                      </a:r>
                      <a:r>
                        <a:rPr lang="en-US" sz="1500" dirty="0">
                          <a:effectLst/>
                        </a:rPr>
                        <a:t> an </a:t>
                      </a:r>
                      <a:r>
                        <a:rPr lang="en-US" sz="1500" dirty="0" err="1">
                          <a:effectLst/>
                        </a:rPr>
                        <a:t>toàn</a:t>
                      </a:r>
                      <a:r>
                        <a:rPr lang="en-US" sz="1500" dirty="0">
                          <a:effectLst/>
                        </a:rPr>
                        <a:t> </a:t>
                      </a:r>
                      <a:r>
                        <a:rPr lang="en-US" sz="1500" dirty="0" err="1">
                          <a:effectLst/>
                        </a:rPr>
                        <a:t>trong</a:t>
                      </a:r>
                      <a:r>
                        <a:rPr lang="en-US" sz="1500" dirty="0">
                          <a:effectLst/>
                        </a:rPr>
                        <a:t> </a:t>
                      </a:r>
                      <a:r>
                        <a:rPr lang="en-US" sz="1500" dirty="0" err="1">
                          <a:effectLst/>
                        </a:rPr>
                        <a:t>thực</a:t>
                      </a:r>
                      <a:r>
                        <a:rPr lang="en-US" sz="1500" dirty="0">
                          <a:effectLst/>
                        </a:rPr>
                        <a:t> </a:t>
                      </a:r>
                      <a:r>
                        <a:rPr lang="en-US" sz="1500" dirty="0" err="1">
                          <a:effectLst/>
                        </a:rPr>
                        <a:t>hành</a:t>
                      </a:r>
                      <a:r>
                        <a:rPr lang="en-US" sz="1500" dirty="0">
                          <a:effectLst/>
                        </a:rPr>
                        <a:t> </a:t>
                      </a:r>
                      <a:r>
                        <a:rPr lang="en-US" sz="1500" dirty="0" err="1">
                          <a:effectLst/>
                        </a:rPr>
                        <a:t>sáng</a:t>
                      </a:r>
                      <a:r>
                        <a:rPr lang="en-US" sz="1500" dirty="0">
                          <a:effectLst/>
                        </a:rPr>
                        <a:t> </a:t>
                      </a:r>
                      <a:r>
                        <a:rPr lang="en-US" sz="1500" dirty="0" err="1">
                          <a:effectLst/>
                        </a:rPr>
                        <a:t>tạo</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62" marR="24362" marT="24362" marB="24362" anchor="ctr"/>
                </a:tc>
                <a:extLst>
                  <a:ext uri="{0D108BD9-81ED-4DB2-BD59-A6C34878D82A}">
                    <a16:rowId xmlns:a16="http://schemas.microsoft.com/office/drawing/2014/main" val="322484038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402775" y="575734"/>
            <a:ext cx="4616852"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dirty="0"/>
              <a:t>YÊU CẦU CẦN ĐẠT</a:t>
            </a:r>
          </a:p>
          <a:p>
            <a:pPr marL="0" lvl="0" indent="0" algn="ctr" rtl="0">
              <a:spcBef>
                <a:spcPts val="600"/>
              </a:spcBef>
              <a:spcAft>
                <a:spcPts val="0"/>
              </a:spcAft>
              <a:buNone/>
            </a:pPr>
            <a:r>
              <a:rPr lang="en" sz="3600" dirty="0"/>
              <a:t>KẾ HOẠCH BÀI DẠY STEM</a:t>
            </a:r>
            <a:endParaRPr sz="3600" dirty="0"/>
          </a:p>
        </p:txBody>
      </p:sp>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03;p17">
            <a:extLst>
              <a:ext uri="{FF2B5EF4-FFF2-40B4-BE49-F238E27FC236}">
                <a16:creationId xmlns:a16="http://schemas.microsoft.com/office/drawing/2014/main" id="{EA8B4385-A562-A367-67AF-101B44EAF2EC}"/>
              </a:ext>
            </a:extLst>
          </p:cNvPr>
          <p:cNvSpPr txBox="1">
            <a:spLocks/>
          </p:cNvSpPr>
          <p:nvPr/>
        </p:nvSpPr>
        <p:spPr>
          <a:xfrm>
            <a:off x="55552" y="1598817"/>
            <a:ext cx="8776875" cy="26819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L="914400" marR="0" lvl="1" indent="-355600" algn="l" rtl="0">
              <a:lnSpc>
                <a:spcPct val="100000"/>
              </a:lnSpc>
              <a:spcBef>
                <a:spcPts val="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L="1371600" marR="0" lvl="2"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L="1828800" marR="0" lvl="3"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L="2286000" marR="0" lvl="4"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L="2743200" marR="0" lvl="5"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L="3200400" marR="0" lvl="6"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7pPr>
            <a:lvl8pPr marL="3657600" marR="0" lvl="7"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8pPr>
            <a:lvl9pPr marL="4114800" marR="0" lvl="8"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9pPr>
          </a:lstStyle>
          <a:p>
            <a:pPr marL="101600" indent="0" algn="just">
              <a:buFont typeface="Roboto Condensed"/>
              <a:buNone/>
            </a:pPr>
            <a:r>
              <a:rPr lang="vi-VN" sz="2400" dirty="0"/>
              <a:t>- Nhận biết được các loại hình trong cuộc sống.   </a:t>
            </a:r>
          </a:p>
          <a:p>
            <a:pPr marL="101600" indent="0" algn="just">
              <a:buFont typeface="Roboto Condensed"/>
              <a:buNone/>
            </a:pPr>
            <a:r>
              <a:rPr lang="vi-VN" sz="2400" dirty="0"/>
              <a:t>- Thực hiện việc lắp ghép các hình thành hình khối.</a:t>
            </a:r>
          </a:p>
          <a:p>
            <a:pPr marL="101600" indent="0" algn="just">
              <a:buFont typeface="Roboto Condensed"/>
              <a:buNone/>
            </a:pPr>
            <a:r>
              <a:rPr lang="vi-VN" sz="2400" dirty="0"/>
              <a:t>- Nêu tên được một số vật liệu, dụng cụ sẵn có để thực hiện các bước trong thực hành thiết kế </a:t>
            </a:r>
            <a:r>
              <a:rPr lang="en-US" sz="2400" dirty="0" err="1"/>
              <a:t>lồng</a:t>
            </a:r>
            <a:r>
              <a:rPr lang="en-US" sz="2400" dirty="0"/>
              <a:t> </a:t>
            </a:r>
            <a:r>
              <a:rPr lang="en-US" sz="2400" dirty="0" err="1"/>
              <a:t>đèn</a:t>
            </a:r>
            <a:r>
              <a:rPr lang="en-US" sz="2400" dirty="0"/>
              <a:t> </a:t>
            </a:r>
            <a:r>
              <a:rPr lang="en-US" sz="2400" dirty="0" err="1"/>
              <a:t>sáng</a:t>
            </a:r>
            <a:r>
              <a:rPr lang="en-US" sz="2400" dirty="0"/>
              <a:t> </a:t>
            </a:r>
            <a:r>
              <a:rPr lang="en-US" sz="2400" dirty="0" err="1"/>
              <a:t>tạo</a:t>
            </a:r>
            <a:r>
              <a:rPr lang="en-US" sz="2400" dirty="0"/>
              <a:t> </a:t>
            </a:r>
            <a:r>
              <a:rPr lang="vi-VN" sz="2400" dirty="0"/>
              <a:t>và biết cách sử dụng công cụ phù hợp với vật liệu</a:t>
            </a:r>
            <a:r>
              <a:rPr lang="en-US" sz="2400" dirty="0"/>
              <a:t>,</a:t>
            </a:r>
            <a:r>
              <a:rPr lang="vi-VN" sz="2400" dirty="0"/>
              <a:t> an toàn, sáng tạo.</a:t>
            </a:r>
          </a:p>
          <a:p>
            <a:pPr marL="101600" indent="0" algn="just">
              <a:buFont typeface="Roboto Condensed"/>
              <a:buNone/>
            </a:pPr>
            <a:r>
              <a:rPr lang="vi-VN" sz="2400" dirty="0"/>
              <a:t>- Trưng bày, chia sẻ được cảm nhận về lồng đèn.</a:t>
            </a:r>
          </a:p>
          <a:p>
            <a:pPr marL="101600" indent="0" algn="just">
              <a:buFont typeface="Roboto Condensed"/>
              <a:buNone/>
            </a:pPr>
            <a:r>
              <a:rPr lang="vi-VN" sz="2400" dirty="0"/>
              <a:t>- Hợp tác với các thành viên trong nhóm khi thực hiện sản phẩm.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99DEED7-763F-860B-1B7E-3488C21597A5}"/>
              </a:ext>
            </a:extLst>
          </p:cNvPr>
          <p:cNvPicPr>
            <a:picLocks noChangeAspect="1"/>
          </p:cNvPicPr>
          <p:nvPr/>
        </p:nvPicPr>
        <p:blipFill>
          <a:blip r:embed="rId3"/>
          <a:srcRect/>
          <a:stretch/>
        </p:blipFill>
        <p:spPr>
          <a:xfrm>
            <a:off x="265421" y="1659363"/>
            <a:ext cx="4769097" cy="3380974"/>
          </a:xfrm>
          <a:prstGeom prst="rect">
            <a:avLst/>
          </a:prstGeom>
        </p:spPr>
      </p:pic>
      <p:pic>
        <p:nvPicPr>
          <p:cNvPr id="8" name="Picture 7">
            <a:extLst>
              <a:ext uri="{FF2B5EF4-FFF2-40B4-BE49-F238E27FC236}">
                <a16:creationId xmlns:a16="http://schemas.microsoft.com/office/drawing/2014/main" id="{560931B4-F384-A689-9952-4BC517D685A3}"/>
              </a:ext>
            </a:extLst>
          </p:cNvPr>
          <p:cNvPicPr>
            <a:picLocks noChangeAspect="1"/>
          </p:cNvPicPr>
          <p:nvPr/>
        </p:nvPicPr>
        <p:blipFill>
          <a:blip r:embed="rId4"/>
          <a:stretch>
            <a:fillRect/>
          </a:stretch>
        </p:blipFill>
        <p:spPr>
          <a:xfrm>
            <a:off x="5079999" y="562885"/>
            <a:ext cx="3874347" cy="4477452"/>
          </a:xfrm>
          <a:prstGeom prst="rect">
            <a:avLst/>
          </a:prstGeom>
        </p:spPr>
      </p:pic>
      <p:sp>
        <p:nvSpPr>
          <p:cNvPr id="196" name="Google Shape;196;p16"/>
          <p:cNvSpPr txBox="1">
            <a:spLocks noGrp="1"/>
          </p:cNvSpPr>
          <p:nvPr>
            <p:ph type="body" idx="1"/>
          </p:nvPr>
        </p:nvSpPr>
        <p:spPr>
          <a:xfrm>
            <a:off x="3504375" y="0"/>
            <a:ext cx="5239998"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US" sz="3600" dirty="0"/>
              <a:t>XÁC ĐỊNH DỤNG CỤ HỌC TẬP</a:t>
            </a:r>
            <a:endParaRPr sz="3600" dirty="0"/>
          </a:p>
        </p:txBody>
      </p:sp>
    </p:spTree>
    <p:extLst>
      <p:ext uri="{BB962C8B-B14F-4D97-AF65-F5344CB8AC3E}">
        <p14:creationId xmlns:p14="http://schemas.microsoft.com/office/powerpoint/2010/main" val="223241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768535" y="0"/>
            <a:ext cx="4108851"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dirty="0"/>
              <a:t>HOẠT ĐỘNG DẠY HỌC</a:t>
            </a:r>
            <a:endParaRPr sz="3600" dirty="0"/>
          </a:p>
        </p:txBody>
      </p:sp>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6;p16">
            <a:extLst>
              <a:ext uri="{FF2B5EF4-FFF2-40B4-BE49-F238E27FC236}">
                <a16:creationId xmlns:a16="http://schemas.microsoft.com/office/drawing/2014/main" id="{9D51D413-6B97-861A-6BA5-DF773607645D}"/>
              </a:ext>
            </a:extLst>
          </p:cNvPr>
          <p:cNvSpPr txBox="1">
            <a:spLocks/>
          </p:cNvSpPr>
          <p:nvPr/>
        </p:nvSpPr>
        <p:spPr>
          <a:xfrm>
            <a:off x="2703427" y="819900"/>
            <a:ext cx="6239066"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buFont typeface="Oswald"/>
              <a:buNone/>
            </a:pPr>
            <a:r>
              <a:rPr lang="en-US" dirty="0" err="1"/>
              <a:t>Xây</a:t>
            </a:r>
            <a:r>
              <a:rPr lang="en-US" dirty="0"/>
              <a:t> </a:t>
            </a:r>
            <a:r>
              <a:rPr lang="en-US" dirty="0" err="1"/>
              <a:t>dựng</a:t>
            </a:r>
            <a:r>
              <a:rPr lang="en-US" dirty="0"/>
              <a:t> </a:t>
            </a:r>
            <a:r>
              <a:rPr lang="en-US" dirty="0" err="1"/>
              <a:t>dựa</a:t>
            </a:r>
            <a:r>
              <a:rPr lang="en-US" dirty="0"/>
              <a:t> </a:t>
            </a:r>
            <a:r>
              <a:rPr lang="en-US" dirty="0" err="1"/>
              <a:t>trên</a:t>
            </a:r>
            <a:r>
              <a:rPr lang="en-US" dirty="0"/>
              <a:t> </a:t>
            </a:r>
            <a:r>
              <a:rPr lang="en-US" dirty="0" err="1"/>
              <a:t>phụ</a:t>
            </a:r>
            <a:r>
              <a:rPr lang="en-US" dirty="0"/>
              <a:t> </a:t>
            </a:r>
            <a:r>
              <a:rPr lang="en-US" dirty="0" err="1"/>
              <a:t>lục</a:t>
            </a:r>
            <a:r>
              <a:rPr lang="en-US" dirty="0"/>
              <a:t> 3 </a:t>
            </a:r>
          </a:p>
          <a:p>
            <a:pPr marL="0" indent="0">
              <a:buFont typeface="Oswald"/>
              <a:buNone/>
            </a:pPr>
            <a:r>
              <a:rPr lang="en-US" dirty="0" err="1"/>
              <a:t>đính</a:t>
            </a:r>
            <a:r>
              <a:rPr lang="en-US" dirty="0"/>
              <a:t> </a:t>
            </a:r>
            <a:r>
              <a:rPr lang="en-US" dirty="0" err="1"/>
              <a:t>kèm</a:t>
            </a:r>
            <a:r>
              <a:rPr lang="en-US" dirty="0"/>
              <a:t> </a:t>
            </a:r>
            <a:r>
              <a:rPr lang="en-US" dirty="0" err="1"/>
              <a:t>công</a:t>
            </a:r>
            <a:r>
              <a:rPr lang="en-US" dirty="0"/>
              <a:t> </a:t>
            </a:r>
            <a:r>
              <a:rPr lang="en-US" dirty="0" err="1"/>
              <a:t>văn</a:t>
            </a:r>
            <a:r>
              <a:rPr lang="en-US" dirty="0"/>
              <a:t> 2345/BGDĐT-GDTH</a:t>
            </a:r>
          </a:p>
        </p:txBody>
      </p:sp>
      <p:sp>
        <p:nvSpPr>
          <p:cNvPr id="5" name="Google Shape;196;p16">
            <a:extLst>
              <a:ext uri="{FF2B5EF4-FFF2-40B4-BE49-F238E27FC236}">
                <a16:creationId xmlns:a16="http://schemas.microsoft.com/office/drawing/2014/main" id="{BDA7EC7B-BCDD-63CE-45AC-B6B42EACAE40}"/>
              </a:ext>
            </a:extLst>
          </p:cNvPr>
          <p:cNvSpPr txBox="1">
            <a:spLocks/>
          </p:cNvSpPr>
          <p:nvPr/>
        </p:nvSpPr>
        <p:spPr>
          <a:xfrm>
            <a:off x="132947" y="1825739"/>
            <a:ext cx="8809546" cy="32000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lgn="just">
              <a:buFont typeface="Oswald"/>
              <a:buNone/>
            </a:pPr>
            <a:r>
              <a:rPr lang="vi-VN" dirty="0">
                <a:solidFill>
                  <a:schemeClr val="accent3"/>
                </a:solidFill>
              </a:rPr>
              <a:t>Hoạt động 1. Mở đầu (Xác định vấn đề)</a:t>
            </a:r>
          </a:p>
          <a:p>
            <a:pPr marL="0" indent="0" algn="just">
              <a:buFont typeface="Oswald"/>
              <a:buNone/>
            </a:pPr>
            <a:r>
              <a:rPr lang="vi-VN" sz="1800" dirty="0"/>
              <a:t>a) Khởi động</a:t>
            </a:r>
          </a:p>
          <a:p>
            <a:pPr marL="0" indent="0" algn="just">
              <a:buFont typeface="Oswald"/>
              <a:buNone/>
            </a:pPr>
            <a:r>
              <a:rPr lang="vi-VN" sz="1800" dirty="0"/>
              <a:t>- Giáo viên yêu cầu học sinh lấy bộ xếp hình rồi sắp xếp các hình theo</a:t>
            </a:r>
            <a:r>
              <a:rPr lang="en-US" sz="1800" dirty="0"/>
              <a:t> </a:t>
            </a:r>
            <a:r>
              <a:rPr lang="en-US" sz="1800" dirty="0" err="1"/>
              <a:t>nhiều</a:t>
            </a:r>
            <a:r>
              <a:rPr lang="vi-VN" sz="1800" dirty="0"/>
              <a:t> hình dạng</a:t>
            </a:r>
            <a:r>
              <a:rPr lang="en-US" sz="1800" dirty="0"/>
              <a:t> </a:t>
            </a:r>
            <a:r>
              <a:rPr lang="en-US" sz="1800" dirty="0" err="1"/>
              <a:t>khác</a:t>
            </a:r>
            <a:r>
              <a:rPr lang="en-US" sz="1800" dirty="0"/>
              <a:t> </a:t>
            </a:r>
            <a:r>
              <a:rPr lang="en-US" sz="1800" dirty="0" err="1"/>
              <a:t>nhau</a:t>
            </a:r>
            <a:r>
              <a:rPr lang="en-US" sz="1800" dirty="0"/>
              <a:t> </a:t>
            </a:r>
            <a:r>
              <a:rPr lang="en-US" sz="1800" dirty="0" err="1"/>
              <a:t>mà</a:t>
            </a:r>
            <a:r>
              <a:rPr lang="en-US" sz="1800" dirty="0"/>
              <a:t> </a:t>
            </a:r>
            <a:r>
              <a:rPr lang="en-US" sz="1800" dirty="0" err="1"/>
              <a:t>các</a:t>
            </a:r>
            <a:r>
              <a:rPr lang="en-US" sz="1800" dirty="0"/>
              <a:t> </a:t>
            </a:r>
            <a:r>
              <a:rPr lang="en-US" sz="1800" dirty="0" err="1"/>
              <a:t>em</a:t>
            </a:r>
            <a:r>
              <a:rPr lang="en-US" sz="1800" dirty="0"/>
              <a:t> </a:t>
            </a:r>
            <a:r>
              <a:rPr lang="en-US" sz="1800" dirty="0" err="1"/>
              <a:t>đã</a:t>
            </a:r>
            <a:r>
              <a:rPr lang="en-US" sz="1800" dirty="0"/>
              <a:t> </a:t>
            </a:r>
            <a:r>
              <a:rPr lang="en-US" sz="1800" dirty="0" err="1"/>
              <a:t>biết</a:t>
            </a:r>
            <a:r>
              <a:rPr lang="vi-VN" sz="1800" dirty="0"/>
              <a:t> (cá nhân</a:t>
            </a:r>
            <a:r>
              <a:rPr lang="en-US" sz="1800" dirty="0"/>
              <a:t> </a:t>
            </a:r>
            <a:r>
              <a:rPr lang="en-US" sz="1800" dirty="0" err="1"/>
              <a:t>hoặc</a:t>
            </a:r>
            <a:r>
              <a:rPr lang="vi-VN" sz="1800" dirty="0"/>
              <a:t> cho thi đua giữa các tổ).</a:t>
            </a:r>
          </a:p>
          <a:p>
            <a:pPr marL="0" indent="0" algn="just">
              <a:buFont typeface="Oswald"/>
              <a:buNone/>
            </a:pPr>
            <a:r>
              <a:rPr lang="vi-VN" sz="1800" dirty="0"/>
              <a:t>+ Em xếp được bao nhiêu hình?</a:t>
            </a:r>
          </a:p>
          <a:p>
            <a:pPr marL="0" indent="0" algn="just">
              <a:buFont typeface="Oswald"/>
              <a:buNone/>
            </a:pPr>
            <a:r>
              <a:rPr lang="vi-VN" sz="1800" dirty="0"/>
              <a:t>+ Hình nào là hình khó xếp nhất?</a:t>
            </a:r>
          </a:p>
          <a:p>
            <a:pPr marL="0" indent="0" algn="just">
              <a:buFont typeface="Oswald"/>
              <a:buNone/>
            </a:pPr>
            <a:r>
              <a:rPr lang="vi-VN" sz="1800" dirty="0"/>
              <a:t>- Dẫn dắt, đặt vấn đề: </a:t>
            </a:r>
            <a:r>
              <a:rPr lang="en-US" sz="1800" dirty="0" err="1"/>
              <a:t>Chúng</a:t>
            </a:r>
            <a:r>
              <a:rPr lang="en-US" sz="1800" dirty="0"/>
              <a:t> ta </a:t>
            </a:r>
            <a:r>
              <a:rPr lang="en-US" sz="1800" dirty="0" err="1"/>
              <a:t>đang</a:t>
            </a:r>
            <a:r>
              <a:rPr lang="en-US" sz="1800" dirty="0"/>
              <a:t> </a:t>
            </a:r>
            <a:r>
              <a:rPr lang="en-US" sz="1800" dirty="0" err="1"/>
              <a:t>gần</a:t>
            </a:r>
            <a:r>
              <a:rPr lang="en-US" sz="1800" dirty="0"/>
              <a:t> </a:t>
            </a:r>
            <a:r>
              <a:rPr lang="en-US" sz="1800" dirty="0" err="1"/>
              <a:t>đến</a:t>
            </a:r>
            <a:r>
              <a:rPr lang="en-US" sz="1800" dirty="0"/>
              <a:t> </a:t>
            </a:r>
            <a:r>
              <a:rPr lang="en-US" sz="1800" dirty="0" err="1"/>
              <a:t>một</a:t>
            </a:r>
            <a:r>
              <a:rPr lang="en-US" sz="1800" dirty="0"/>
              <a:t> </a:t>
            </a:r>
            <a:r>
              <a:rPr lang="en-US" sz="1800" dirty="0" err="1"/>
              <a:t>ngày</a:t>
            </a:r>
            <a:r>
              <a:rPr lang="en-US" sz="1800" dirty="0"/>
              <a:t> </a:t>
            </a:r>
            <a:r>
              <a:rPr lang="en-US" sz="1800" dirty="0" err="1"/>
              <a:t>tết</a:t>
            </a:r>
            <a:r>
              <a:rPr lang="en-US" sz="1800" dirty="0"/>
              <a:t> </a:t>
            </a:r>
            <a:r>
              <a:rPr lang="en-US" sz="1800" dirty="0" err="1"/>
              <a:t>cổ</a:t>
            </a:r>
            <a:r>
              <a:rPr lang="en-US" sz="1800" dirty="0"/>
              <a:t> </a:t>
            </a:r>
            <a:r>
              <a:rPr lang="en-US" sz="1800" dirty="0" err="1"/>
              <a:t>truyền</a:t>
            </a:r>
            <a:r>
              <a:rPr lang="en-US" sz="1800" dirty="0"/>
              <a:t> </a:t>
            </a:r>
            <a:r>
              <a:rPr lang="en-US" sz="1800" dirty="0" err="1"/>
              <a:t>đó</a:t>
            </a:r>
            <a:r>
              <a:rPr lang="en-US" sz="1800" dirty="0"/>
              <a:t> </a:t>
            </a:r>
            <a:r>
              <a:rPr lang="en-US" sz="1800" dirty="0" err="1"/>
              <a:t>là</a:t>
            </a:r>
            <a:r>
              <a:rPr lang="en-US" sz="1800" dirty="0"/>
              <a:t> </a:t>
            </a:r>
            <a:r>
              <a:rPr lang="en-US" sz="1800" dirty="0" err="1"/>
              <a:t>tết</a:t>
            </a:r>
            <a:r>
              <a:rPr lang="en-US" sz="1800" dirty="0"/>
              <a:t> Trung Thu, </a:t>
            </a:r>
            <a:r>
              <a:rPr lang="en-US" sz="1800" dirty="0" err="1"/>
              <a:t>hôm</a:t>
            </a:r>
            <a:r>
              <a:rPr lang="en-US" sz="1800" dirty="0"/>
              <a:t> nay </a:t>
            </a:r>
            <a:r>
              <a:rPr lang="en-US" sz="1800" dirty="0" err="1"/>
              <a:t>các</a:t>
            </a:r>
            <a:r>
              <a:rPr lang="en-US" sz="1800" dirty="0"/>
              <a:t> </a:t>
            </a:r>
            <a:r>
              <a:rPr lang="en-US" sz="1800" dirty="0" err="1"/>
              <a:t>bạn</a:t>
            </a:r>
            <a:r>
              <a:rPr lang="en-US" sz="1800" dirty="0"/>
              <a:t> </a:t>
            </a:r>
            <a:r>
              <a:rPr lang="en-US" sz="1800" dirty="0" err="1"/>
              <a:t>sẽ</a:t>
            </a:r>
            <a:r>
              <a:rPr lang="en-US" sz="1800" dirty="0"/>
              <a:t> </a:t>
            </a:r>
            <a:r>
              <a:rPr lang="en-US" sz="1800" dirty="0" err="1"/>
              <a:t>được</a:t>
            </a:r>
            <a:r>
              <a:rPr lang="en-US" sz="1800" dirty="0"/>
              <a:t> </a:t>
            </a:r>
            <a:r>
              <a:rPr lang="en-US" sz="1800" dirty="0" err="1"/>
              <a:t>làm</a:t>
            </a:r>
            <a:r>
              <a:rPr lang="en-US" sz="1800" dirty="0"/>
              <a:t> </a:t>
            </a:r>
            <a:r>
              <a:rPr lang="en-US" sz="1800" dirty="0" err="1"/>
              <a:t>lồng</a:t>
            </a:r>
            <a:r>
              <a:rPr lang="en-US" sz="1800" dirty="0"/>
              <a:t> </a:t>
            </a:r>
            <a:r>
              <a:rPr lang="en-US" sz="1800" dirty="0" err="1"/>
              <a:t>đèn</a:t>
            </a:r>
            <a:r>
              <a:rPr lang="en-US" sz="1800" dirty="0"/>
              <a:t> </a:t>
            </a:r>
            <a:r>
              <a:rPr lang="en-US" sz="1800" dirty="0" err="1"/>
              <a:t>để</a:t>
            </a:r>
            <a:r>
              <a:rPr lang="en-US" sz="1800" dirty="0"/>
              <a:t> </a:t>
            </a:r>
            <a:r>
              <a:rPr lang="en-US" sz="1800" dirty="0" err="1"/>
              <a:t>cùng</a:t>
            </a:r>
            <a:r>
              <a:rPr lang="en-US" sz="1800" dirty="0"/>
              <a:t> </a:t>
            </a:r>
            <a:r>
              <a:rPr lang="en-US" sz="1800" dirty="0" err="1"/>
              <a:t>vui</a:t>
            </a:r>
            <a:r>
              <a:rPr lang="en-US" sz="1800" dirty="0"/>
              <a:t> </a:t>
            </a:r>
            <a:r>
              <a:rPr lang="en-US" sz="1800" dirty="0" err="1"/>
              <a:t>hội</a:t>
            </a:r>
            <a:r>
              <a:rPr lang="en-US" sz="1800" dirty="0"/>
              <a:t> Trung Thu </a:t>
            </a:r>
            <a:r>
              <a:rPr lang="en-US" sz="1800" dirty="0" err="1"/>
              <a:t>với</a:t>
            </a:r>
            <a:r>
              <a:rPr lang="en-US" sz="1800" dirty="0"/>
              <a:t> </a:t>
            </a:r>
            <a:r>
              <a:rPr lang="en-US" sz="1800" dirty="0" err="1"/>
              <a:t>trường</a:t>
            </a:r>
            <a:r>
              <a:rPr lang="en-US" sz="1800" dirty="0"/>
              <a:t>. </a:t>
            </a:r>
            <a:r>
              <a:rPr lang="en-US" sz="1800" dirty="0" err="1"/>
              <a:t>Hình</a:t>
            </a:r>
            <a:r>
              <a:rPr lang="en-US" sz="1800" dirty="0"/>
              <a:t> </a:t>
            </a:r>
            <a:r>
              <a:rPr lang="en-US" sz="1800" dirty="0" err="1"/>
              <a:t>dáng</a:t>
            </a:r>
            <a:r>
              <a:rPr lang="en-US" sz="1800" dirty="0"/>
              <a:t> </a:t>
            </a:r>
            <a:r>
              <a:rPr lang="en-US" sz="1800" dirty="0" err="1"/>
              <a:t>của</a:t>
            </a:r>
            <a:r>
              <a:rPr lang="en-US" sz="1800" dirty="0"/>
              <a:t> </a:t>
            </a:r>
            <a:r>
              <a:rPr lang="en-US" sz="1800" dirty="0" err="1"/>
              <a:t>các</a:t>
            </a:r>
            <a:r>
              <a:rPr lang="en-US" sz="1800" dirty="0"/>
              <a:t> </a:t>
            </a:r>
            <a:r>
              <a:rPr lang="en-US" sz="1800" dirty="0" err="1"/>
              <a:t>lồng</a:t>
            </a:r>
            <a:r>
              <a:rPr lang="en-US" sz="1800" dirty="0"/>
              <a:t> </a:t>
            </a:r>
            <a:r>
              <a:rPr lang="en-US" sz="1800" dirty="0" err="1"/>
              <a:t>đèn</a:t>
            </a:r>
            <a:r>
              <a:rPr lang="en-US" sz="1800" dirty="0"/>
              <a:t> </a:t>
            </a:r>
            <a:r>
              <a:rPr lang="en-US" sz="1800" dirty="0" err="1"/>
              <a:t>thường</a:t>
            </a:r>
            <a:r>
              <a:rPr lang="en-US" sz="1800" dirty="0"/>
              <a:t> </a:t>
            </a:r>
            <a:r>
              <a:rPr lang="en-US" sz="1800" dirty="0" err="1"/>
              <a:t>sẽ</a:t>
            </a:r>
            <a:r>
              <a:rPr lang="en-US" sz="1800" dirty="0"/>
              <a:t> </a:t>
            </a:r>
            <a:r>
              <a:rPr lang="en-US" sz="1800" dirty="0" err="1"/>
              <a:t>là</a:t>
            </a:r>
            <a:r>
              <a:rPr lang="en-US" sz="1800" dirty="0"/>
              <a:t> </a:t>
            </a:r>
            <a:r>
              <a:rPr lang="en-US" sz="1800" dirty="0" err="1"/>
              <a:t>các</a:t>
            </a:r>
            <a:r>
              <a:rPr lang="en-US" sz="1800" dirty="0"/>
              <a:t> </a:t>
            </a:r>
            <a:r>
              <a:rPr lang="en-US" sz="1800" dirty="0" err="1"/>
              <a:t>hình</a:t>
            </a:r>
            <a:r>
              <a:rPr lang="en-US" sz="1800" dirty="0"/>
              <a:t> </a:t>
            </a:r>
            <a:r>
              <a:rPr lang="en-US" sz="1800" dirty="0" err="1"/>
              <a:t>khối</a:t>
            </a:r>
            <a:r>
              <a:rPr lang="en-US" sz="1800" dirty="0"/>
              <a:t>. </a:t>
            </a:r>
            <a:r>
              <a:rPr lang="en-US" sz="1800" dirty="0" err="1"/>
              <a:t>Chúng</a:t>
            </a:r>
            <a:r>
              <a:rPr lang="en-US" sz="1800" dirty="0"/>
              <a:t> ta </a:t>
            </a:r>
            <a:r>
              <a:rPr lang="en-US" sz="1800" dirty="0" err="1"/>
              <a:t>sẽ</a:t>
            </a:r>
            <a:r>
              <a:rPr lang="en-US" sz="1800" dirty="0"/>
              <a:t> </a:t>
            </a:r>
            <a:r>
              <a:rPr lang="en-US" sz="1800" dirty="0" err="1"/>
              <a:t>cùng</a:t>
            </a:r>
            <a:r>
              <a:rPr lang="en-US" sz="1800" dirty="0"/>
              <a:t> </a:t>
            </a:r>
            <a:r>
              <a:rPr lang="en-US" sz="1800" dirty="0" err="1"/>
              <a:t>nhau</a:t>
            </a:r>
            <a:r>
              <a:rPr lang="en-US" sz="1800" dirty="0"/>
              <a:t> </a:t>
            </a:r>
            <a:r>
              <a:rPr lang="en-US" sz="1800" dirty="0" err="1"/>
              <a:t>tìm</a:t>
            </a:r>
            <a:r>
              <a:rPr lang="en-US" sz="1800" dirty="0"/>
              <a:t> </a:t>
            </a:r>
            <a:r>
              <a:rPr lang="en-US" sz="1800" dirty="0" err="1"/>
              <a:t>hiểu</a:t>
            </a:r>
            <a:r>
              <a:rPr lang="en-US" sz="1800" dirty="0"/>
              <a:t> </a:t>
            </a:r>
            <a:r>
              <a:rPr lang="en-US" sz="1800" dirty="0" err="1"/>
              <a:t>một</a:t>
            </a:r>
            <a:r>
              <a:rPr lang="en-US" sz="1800" dirty="0"/>
              <a:t> </a:t>
            </a:r>
            <a:r>
              <a:rPr lang="en-US" sz="1800" dirty="0" err="1"/>
              <a:t>chiếc</a:t>
            </a:r>
            <a:r>
              <a:rPr lang="en-US" sz="1800" dirty="0"/>
              <a:t> </a:t>
            </a:r>
            <a:r>
              <a:rPr lang="en-US" sz="1800" dirty="0" err="1"/>
              <a:t>lồng</a:t>
            </a:r>
            <a:r>
              <a:rPr lang="en-US" sz="1800" dirty="0"/>
              <a:t> </a:t>
            </a:r>
            <a:r>
              <a:rPr lang="en-US" sz="1800" dirty="0" err="1"/>
              <a:t>đèn</a:t>
            </a:r>
            <a:r>
              <a:rPr lang="en-US" sz="1800" dirty="0"/>
              <a:t> </a:t>
            </a:r>
            <a:r>
              <a:rPr lang="en-US" sz="1800" dirty="0" err="1"/>
              <a:t>đơn</a:t>
            </a:r>
            <a:r>
              <a:rPr lang="en-US" sz="1800" dirty="0"/>
              <a:t> </a:t>
            </a:r>
            <a:r>
              <a:rPr lang="en-US" sz="1800" dirty="0" err="1"/>
              <a:t>giản</a:t>
            </a:r>
            <a:r>
              <a:rPr lang="en-US" sz="1800" dirty="0"/>
              <a:t> </a:t>
            </a:r>
            <a:r>
              <a:rPr lang="en-US" sz="1800" dirty="0" err="1"/>
              <a:t>có</a:t>
            </a:r>
            <a:r>
              <a:rPr lang="en-US" sz="1800" dirty="0"/>
              <a:t> </a:t>
            </a:r>
            <a:r>
              <a:rPr lang="en-US" sz="1800" dirty="0" err="1"/>
              <a:t>hình</a:t>
            </a:r>
            <a:r>
              <a:rPr lang="en-US" sz="1800" dirty="0"/>
              <a:t> </a:t>
            </a:r>
            <a:r>
              <a:rPr lang="en-US" sz="1800" dirty="0" err="1"/>
              <a:t>gì</a:t>
            </a:r>
            <a:r>
              <a:rPr lang="en-US" sz="1800" dirty="0"/>
              <a:t> </a:t>
            </a:r>
            <a:r>
              <a:rPr lang="en-US" sz="1800" dirty="0" err="1"/>
              <a:t>nhé</a:t>
            </a:r>
            <a:r>
              <a:rPr lang="en-US" sz="1800" dirty="0"/>
              <a:t>.</a:t>
            </a:r>
            <a:endParaRPr lang="vi-VN" sz="1800" dirty="0"/>
          </a:p>
        </p:txBody>
      </p:sp>
    </p:spTree>
    <p:extLst>
      <p:ext uri="{BB962C8B-B14F-4D97-AF65-F5344CB8AC3E}">
        <p14:creationId xmlns:p14="http://schemas.microsoft.com/office/powerpoint/2010/main" val="177643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768535" y="0"/>
            <a:ext cx="4108851"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dirty="0"/>
              <a:t>HOẠT ĐỘNG DẠY HỌC</a:t>
            </a:r>
            <a:endParaRPr sz="3600" dirty="0"/>
          </a:p>
        </p:txBody>
      </p:sp>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6;p16">
            <a:extLst>
              <a:ext uri="{FF2B5EF4-FFF2-40B4-BE49-F238E27FC236}">
                <a16:creationId xmlns:a16="http://schemas.microsoft.com/office/drawing/2014/main" id="{9D51D413-6B97-861A-6BA5-DF773607645D}"/>
              </a:ext>
            </a:extLst>
          </p:cNvPr>
          <p:cNvSpPr txBox="1">
            <a:spLocks/>
          </p:cNvSpPr>
          <p:nvPr/>
        </p:nvSpPr>
        <p:spPr>
          <a:xfrm>
            <a:off x="2703427" y="819900"/>
            <a:ext cx="6239066"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buFont typeface="Oswald"/>
              <a:buNone/>
            </a:pPr>
            <a:r>
              <a:rPr lang="en-US" dirty="0" err="1"/>
              <a:t>Xây</a:t>
            </a:r>
            <a:r>
              <a:rPr lang="en-US" dirty="0"/>
              <a:t> </a:t>
            </a:r>
            <a:r>
              <a:rPr lang="en-US" dirty="0" err="1"/>
              <a:t>dựng</a:t>
            </a:r>
            <a:r>
              <a:rPr lang="en-US" dirty="0"/>
              <a:t> </a:t>
            </a:r>
            <a:r>
              <a:rPr lang="en-US" dirty="0" err="1"/>
              <a:t>dựa</a:t>
            </a:r>
            <a:r>
              <a:rPr lang="en-US" dirty="0"/>
              <a:t> </a:t>
            </a:r>
            <a:r>
              <a:rPr lang="en-US" dirty="0" err="1"/>
              <a:t>trên</a:t>
            </a:r>
            <a:r>
              <a:rPr lang="en-US" dirty="0"/>
              <a:t> </a:t>
            </a:r>
            <a:r>
              <a:rPr lang="en-US" dirty="0" err="1"/>
              <a:t>phụ</a:t>
            </a:r>
            <a:r>
              <a:rPr lang="en-US" dirty="0"/>
              <a:t> </a:t>
            </a:r>
            <a:r>
              <a:rPr lang="en-US" dirty="0" err="1"/>
              <a:t>lục</a:t>
            </a:r>
            <a:r>
              <a:rPr lang="en-US" dirty="0"/>
              <a:t> 3 </a:t>
            </a:r>
          </a:p>
          <a:p>
            <a:pPr marL="0" indent="0">
              <a:buFont typeface="Oswald"/>
              <a:buNone/>
            </a:pPr>
            <a:r>
              <a:rPr lang="en-US" dirty="0" err="1"/>
              <a:t>đính</a:t>
            </a:r>
            <a:r>
              <a:rPr lang="en-US" dirty="0"/>
              <a:t> </a:t>
            </a:r>
            <a:r>
              <a:rPr lang="en-US" dirty="0" err="1"/>
              <a:t>kèm</a:t>
            </a:r>
            <a:r>
              <a:rPr lang="en-US" dirty="0"/>
              <a:t> </a:t>
            </a:r>
            <a:r>
              <a:rPr lang="en-US" dirty="0" err="1"/>
              <a:t>công</a:t>
            </a:r>
            <a:r>
              <a:rPr lang="en-US" dirty="0"/>
              <a:t> </a:t>
            </a:r>
            <a:r>
              <a:rPr lang="en-US" dirty="0" err="1"/>
              <a:t>văn</a:t>
            </a:r>
            <a:r>
              <a:rPr lang="en-US" dirty="0"/>
              <a:t> 2345/BGDĐT-GDTH</a:t>
            </a:r>
          </a:p>
        </p:txBody>
      </p:sp>
      <p:sp>
        <p:nvSpPr>
          <p:cNvPr id="5" name="Google Shape;196;p16">
            <a:extLst>
              <a:ext uri="{FF2B5EF4-FFF2-40B4-BE49-F238E27FC236}">
                <a16:creationId xmlns:a16="http://schemas.microsoft.com/office/drawing/2014/main" id="{BDA7EC7B-BCDD-63CE-45AC-B6B42EACAE40}"/>
              </a:ext>
            </a:extLst>
          </p:cNvPr>
          <p:cNvSpPr txBox="1">
            <a:spLocks/>
          </p:cNvSpPr>
          <p:nvPr/>
        </p:nvSpPr>
        <p:spPr>
          <a:xfrm>
            <a:off x="132947" y="1825739"/>
            <a:ext cx="8809546" cy="32000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lgn="just">
              <a:buFont typeface="Oswald"/>
              <a:buNone/>
            </a:pPr>
            <a:r>
              <a:rPr lang="vi-VN" dirty="0">
                <a:solidFill>
                  <a:schemeClr val="accent3"/>
                </a:solidFill>
              </a:rPr>
              <a:t>Hoạt động 1. Mở đầu (Xác định vấn đề)</a:t>
            </a:r>
          </a:p>
          <a:p>
            <a:pPr marL="0" indent="0" algn="just">
              <a:buFont typeface="Oswald"/>
              <a:buNone/>
            </a:pPr>
            <a:r>
              <a:rPr lang="vi-VN" sz="1800" dirty="0"/>
              <a:t>b) Giao nhiệm vụ</a:t>
            </a:r>
          </a:p>
          <a:p>
            <a:pPr marL="0" indent="0" algn="just">
              <a:buFont typeface="Oswald"/>
              <a:buNone/>
            </a:pPr>
            <a:r>
              <a:rPr lang="vi-VN" sz="1800" dirty="0"/>
              <a:t>* Học sinh xem các hình lồng đèn đơn giản, học sinh lựa chọn lồng đèn mong muốn làm và liệt kê các vật dụng cần chuẩn bị để thực hiện.</a:t>
            </a:r>
          </a:p>
          <a:p>
            <a:pPr marL="0" indent="0" algn="just">
              <a:buFont typeface="Oswald"/>
              <a:buNone/>
            </a:pPr>
            <a:r>
              <a:rPr lang="vi-VN" sz="1800" dirty="0"/>
              <a:t>+ Chọn được hình dạng lồng đèn mong muốn.</a:t>
            </a:r>
          </a:p>
          <a:p>
            <a:pPr marL="0" indent="0" algn="just">
              <a:buFont typeface="Oswald"/>
              <a:buNone/>
            </a:pPr>
            <a:r>
              <a:rPr lang="vi-VN" sz="1800" dirty="0"/>
              <a:t>+ Lựa chọn dụng cụ thực hiện và xắp xếp gọn gàng.</a:t>
            </a:r>
          </a:p>
          <a:p>
            <a:pPr marL="0" indent="0" algn="just">
              <a:buFont typeface="Oswald"/>
              <a:buNone/>
            </a:pPr>
            <a:r>
              <a:rPr lang="vi-VN" sz="1800" dirty="0"/>
              <a:t>+ Suy nghĩ về ý tưởng trang trí lồng đèn.</a:t>
            </a:r>
          </a:p>
        </p:txBody>
      </p:sp>
    </p:spTree>
    <p:extLst>
      <p:ext uri="{BB962C8B-B14F-4D97-AF65-F5344CB8AC3E}">
        <p14:creationId xmlns:p14="http://schemas.microsoft.com/office/powerpoint/2010/main" val="292271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768535" y="0"/>
            <a:ext cx="4108851"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dirty="0"/>
              <a:t>HOẠT ĐỘNG DẠY HỌC</a:t>
            </a:r>
            <a:endParaRPr sz="3600" dirty="0"/>
          </a:p>
        </p:txBody>
      </p:sp>
      <p:sp>
        <p:nvSpPr>
          <p:cNvPr id="4" name="Rectangle 3">
            <a:extLst>
              <a:ext uri="{FF2B5EF4-FFF2-40B4-BE49-F238E27FC236}">
                <a16:creationId xmlns:a16="http://schemas.microsoft.com/office/drawing/2014/main" id="{53AB2AA6-72D7-9595-A31A-4E562896CAEE}"/>
              </a:ext>
            </a:extLst>
          </p:cNvPr>
          <p:cNvSpPr/>
          <p:nvPr/>
        </p:nvSpPr>
        <p:spPr>
          <a:xfrm>
            <a:off x="1360074" y="1762525"/>
            <a:ext cx="7783926" cy="33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6;p16">
            <a:extLst>
              <a:ext uri="{FF2B5EF4-FFF2-40B4-BE49-F238E27FC236}">
                <a16:creationId xmlns:a16="http://schemas.microsoft.com/office/drawing/2014/main" id="{9D51D413-6B97-861A-6BA5-DF773607645D}"/>
              </a:ext>
            </a:extLst>
          </p:cNvPr>
          <p:cNvSpPr txBox="1">
            <a:spLocks/>
          </p:cNvSpPr>
          <p:nvPr/>
        </p:nvSpPr>
        <p:spPr>
          <a:xfrm>
            <a:off x="2703427" y="819900"/>
            <a:ext cx="6239066"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buFont typeface="Oswald"/>
              <a:buNone/>
            </a:pPr>
            <a:r>
              <a:rPr lang="en-US" dirty="0" err="1"/>
              <a:t>Xây</a:t>
            </a:r>
            <a:r>
              <a:rPr lang="en-US" dirty="0"/>
              <a:t> </a:t>
            </a:r>
            <a:r>
              <a:rPr lang="en-US" dirty="0" err="1"/>
              <a:t>dựng</a:t>
            </a:r>
            <a:r>
              <a:rPr lang="en-US" dirty="0"/>
              <a:t> </a:t>
            </a:r>
            <a:r>
              <a:rPr lang="en-US" dirty="0" err="1"/>
              <a:t>dựa</a:t>
            </a:r>
            <a:r>
              <a:rPr lang="en-US" dirty="0"/>
              <a:t> </a:t>
            </a:r>
            <a:r>
              <a:rPr lang="en-US" dirty="0" err="1"/>
              <a:t>trên</a:t>
            </a:r>
            <a:r>
              <a:rPr lang="en-US" dirty="0"/>
              <a:t> </a:t>
            </a:r>
            <a:r>
              <a:rPr lang="en-US" dirty="0" err="1"/>
              <a:t>phụ</a:t>
            </a:r>
            <a:r>
              <a:rPr lang="en-US" dirty="0"/>
              <a:t> </a:t>
            </a:r>
            <a:r>
              <a:rPr lang="en-US" dirty="0" err="1"/>
              <a:t>lục</a:t>
            </a:r>
            <a:r>
              <a:rPr lang="en-US" dirty="0"/>
              <a:t> 3 </a:t>
            </a:r>
          </a:p>
          <a:p>
            <a:pPr marL="0" indent="0">
              <a:buFont typeface="Oswald"/>
              <a:buNone/>
            </a:pPr>
            <a:r>
              <a:rPr lang="en-US" dirty="0" err="1"/>
              <a:t>đính</a:t>
            </a:r>
            <a:r>
              <a:rPr lang="en-US" dirty="0"/>
              <a:t> </a:t>
            </a:r>
            <a:r>
              <a:rPr lang="en-US" dirty="0" err="1"/>
              <a:t>kèm</a:t>
            </a:r>
            <a:r>
              <a:rPr lang="en-US" dirty="0"/>
              <a:t> </a:t>
            </a:r>
            <a:r>
              <a:rPr lang="en-US" dirty="0" err="1"/>
              <a:t>công</a:t>
            </a:r>
            <a:r>
              <a:rPr lang="en-US" dirty="0"/>
              <a:t> </a:t>
            </a:r>
            <a:r>
              <a:rPr lang="en-US" dirty="0" err="1"/>
              <a:t>văn</a:t>
            </a:r>
            <a:r>
              <a:rPr lang="en-US" dirty="0"/>
              <a:t> 2345/BGDĐT-GDTH</a:t>
            </a:r>
          </a:p>
        </p:txBody>
      </p:sp>
      <p:sp>
        <p:nvSpPr>
          <p:cNvPr id="5" name="Google Shape;196;p16">
            <a:extLst>
              <a:ext uri="{FF2B5EF4-FFF2-40B4-BE49-F238E27FC236}">
                <a16:creationId xmlns:a16="http://schemas.microsoft.com/office/drawing/2014/main" id="{BDA7EC7B-BCDD-63CE-45AC-B6B42EACAE40}"/>
              </a:ext>
            </a:extLst>
          </p:cNvPr>
          <p:cNvSpPr txBox="1">
            <a:spLocks/>
          </p:cNvSpPr>
          <p:nvPr/>
        </p:nvSpPr>
        <p:spPr>
          <a:xfrm>
            <a:off x="132947" y="1825740"/>
            <a:ext cx="8809546" cy="24346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1pPr>
            <a:lvl2pPr marL="914400" marR="0" lvl="1"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2pPr>
            <a:lvl3pPr marL="1371600" marR="0" lvl="2"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3pPr>
            <a:lvl4pPr marL="1828800" marR="0" lvl="3"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4pPr>
            <a:lvl5pPr marL="2286000" marR="0" lvl="4"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5pPr>
            <a:lvl6pPr marL="2743200" marR="0" lvl="5"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6pPr>
            <a:lvl7pPr marL="3200400" marR="0" lvl="6"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7pPr>
            <a:lvl8pPr marL="3657600" marR="0" lvl="7"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8pPr>
            <a:lvl9pPr marL="4114800" marR="0" lvl="8" indent="-381000" algn="ctr" rtl="0">
              <a:lnSpc>
                <a:spcPct val="100000"/>
              </a:lnSpc>
              <a:spcBef>
                <a:spcPts val="0"/>
              </a:spcBef>
              <a:spcAft>
                <a:spcPts val="0"/>
              </a:spcAft>
              <a:buClr>
                <a:srgbClr val="3796BF"/>
              </a:buClr>
              <a:buSzPts val="2400"/>
              <a:buFont typeface="Oswald"/>
              <a:buChar char="■"/>
              <a:defRPr sz="2400" b="0" i="0" u="none" strike="noStrike" cap="none">
                <a:solidFill>
                  <a:srgbClr val="3796BF"/>
                </a:solidFill>
                <a:latin typeface="Oswald"/>
                <a:ea typeface="Oswald"/>
                <a:cs typeface="Oswald"/>
                <a:sym typeface="Oswald"/>
              </a:defRPr>
            </a:lvl9pPr>
          </a:lstStyle>
          <a:p>
            <a:pPr marL="0" indent="0" algn="just">
              <a:buFont typeface="Oswald"/>
              <a:buNone/>
            </a:pPr>
            <a:r>
              <a:rPr lang="vi-VN" dirty="0">
                <a:solidFill>
                  <a:schemeClr val="accent3"/>
                </a:solidFill>
              </a:rPr>
              <a:t>Hoạt động 2: Hình thành kiến thức mới (Nghiên cứu kiến thức nền)</a:t>
            </a:r>
          </a:p>
          <a:p>
            <a:pPr marL="0" indent="0" algn="just">
              <a:buFont typeface="Oswald"/>
              <a:buNone/>
            </a:pPr>
            <a:r>
              <a:rPr lang="vi-VN" sz="1800" dirty="0"/>
              <a:t>- Dựa trên nội dung làm việc nhóm ở hoạt động 1, cho học sinh thực hiện trả lời các câu hỏi sau:</a:t>
            </a:r>
          </a:p>
          <a:p>
            <a:pPr marL="0" indent="0" algn="just">
              <a:buFont typeface="Oswald"/>
              <a:buNone/>
            </a:pPr>
            <a:r>
              <a:rPr lang="vi-VN" sz="1800" dirty="0"/>
              <a:t>+ Các em cho cô biết lồng đèn mà em chọn có dạng hình gì?</a:t>
            </a:r>
          </a:p>
          <a:p>
            <a:pPr marL="0" indent="0" algn="just">
              <a:buFont typeface="Oswald"/>
              <a:buNone/>
            </a:pPr>
            <a:r>
              <a:rPr lang="vi-VN" sz="1800" dirty="0"/>
              <a:t>+ Vật liệu mà em chọn có thể thay thế bằng các vật liệu khác được hay không?</a:t>
            </a:r>
            <a:endParaRPr lang="en-US" sz="1800" dirty="0"/>
          </a:p>
          <a:p>
            <a:pPr marL="0" indent="0" algn="just">
              <a:buFont typeface="Oswald"/>
              <a:buNone/>
            </a:pPr>
            <a:r>
              <a:rPr lang="vi-VN" sz="1800" dirty="0"/>
              <a:t>+ Lồng đèn thường được trang trí bằng vật liệu gì?</a:t>
            </a:r>
            <a:endParaRPr lang="en-US" sz="1800" dirty="0"/>
          </a:p>
          <a:p>
            <a:pPr marL="0" indent="0" algn="just">
              <a:buFont typeface="Oswald"/>
              <a:buNone/>
            </a:pPr>
            <a:r>
              <a:rPr lang="vi-VN" sz="1800"/>
              <a:t>- </a:t>
            </a:r>
            <a:r>
              <a:rPr lang="vi-VN" sz="1800" dirty="0"/>
              <a:t>Hướng dẫn học sinh cách thực hiện lồng đèn.</a:t>
            </a:r>
          </a:p>
        </p:txBody>
      </p:sp>
    </p:spTree>
    <p:extLst>
      <p:ext uri="{BB962C8B-B14F-4D97-AF65-F5344CB8AC3E}">
        <p14:creationId xmlns:p14="http://schemas.microsoft.com/office/powerpoint/2010/main" val="1382495966"/>
      </p:ext>
    </p:extLst>
  </p:cSld>
  <p:clrMapOvr>
    <a:masterClrMapping/>
  </p:clrMapOvr>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1338</Words>
  <Application>Microsoft Office PowerPoint</Application>
  <PresentationFormat>On-screen Show (16:9)</PresentationFormat>
  <Paragraphs>117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 Condensed</vt:lpstr>
      <vt:lpstr>Times New Roman</vt:lpstr>
      <vt:lpstr>Oswald</vt:lpstr>
      <vt:lpstr>Arial</vt:lpstr>
      <vt:lpstr>Montserrat</vt:lpstr>
      <vt:lpstr>Wolsey template</vt:lpstr>
      <vt:lpstr>XÂY DỰNG KẾ HOẠCH BÀI DẠY STEM DỰA TRÊN KẾ HOẠCH GIÁO DỤC NHÀ TRƯỜNG</vt:lpstr>
      <vt:lpstr>CĂN CỨ THỰC HIỆN</vt:lpstr>
      <vt:lpstr>TIẾN TRÌNH XÂY DỰNG KẾ HOẠCH BÀI DẠY</vt:lpstr>
      <vt:lpstr>KẾ HOẠCH BÀI DẠY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SẢN PHẨM MINH HỌA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HỘI THI GIÁO VIÊN DẠY GIỎI CẤP TIỂU HỌC QUẬN 3</dc:title>
  <dc:creator>Đạt Nguyễn Hữu</dc:creator>
  <cp:lastModifiedBy>Đạt Nguyễn Hữu</cp:lastModifiedBy>
  <cp:revision>13</cp:revision>
  <dcterms:modified xsi:type="dcterms:W3CDTF">2023-08-16T09:04:58Z</dcterms:modified>
</cp:coreProperties>
</file>